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57" r:id="rId3"/>
    <p:sldId id="273" r:id="rId4"/>
    <p:sldId id="258" r:id="rId5"/>
    <p:sldId id="259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80" r:id="rId18"/>
    <p:sldId id="274" r:id="rId19"/>
    <p:sldId id="275" r:id="rId20"/>
    <p:sldId id="276" r:id="rId21"/>
    <p:sldId id="28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79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31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3715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27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29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53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88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33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40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53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11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52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29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38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94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8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96D8-FE5E-4317-9C66-13EC4785B135}" type="datetimeFigureOut">
              <a:rPr lang="pl-PL" smtClean="0"/>
              <a:t>2022-03-28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6F4BD0-10FF-4603-B677-ABB14CD1D6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27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e.gunb.gov.p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B78CD69-D33D-4EAB-8386-2EAC8B8C3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543" y="74264"/>
            <a:ext cx="5241302" cy="670947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928FE5D-B336-405C-8E80-DD5A1A791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71" y="354600"/>
            <a:ext cx="3178510" cy="160871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8A623D3-606E-4BBE-880A-137C7C13D9BB}"/>
              </a:ext>
            </a:extLst>
          </p:cNvPr>
          <p:cNvSpPr txBox="1"/>
          <p:nvPr/>
        </p:nvSpPr>
        <p:spPr>
          <a:xfrm>
            <a:off x="382464" y="2456930"/>
            <a:ext cx="61038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SPOTKANIE INFORMACYJNE DLA </a:t>
            </a:r>
          </a:p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MIESZKAŃCÓW GMINY RADZIEJOWICE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5F50D74-51F3-4C12-AC54-A518A9DB3AFB}"/>
              </a:ext>
            </a:extLst>
          </p:cNvPr>
          <p:cNvSpPr txBox="1"/>
          <p:nvPr/>
        </p:nvSpPr>
        <p:spPr>
          <a:xfrm>
            <a:off x="864912" y="5420552"/>
            <a:ext cx="6103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u="sng" dirty="0">
                <a:solidFill>
                  <a:schemeClr val="accent1">
                    <a:lumMod val="75000"/>
                  </a:schemeClr>
                </a:solidFill>
              </a:rPr>
              <a:t>28 marzec 2022 r.</a:t>
            </a:r>
            <a:r>
              <a:rPr lang="pl-PL" sz="4000" u="sng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55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1376633-9F54-43E1-9F48-D15A2F71D28C}"/>
              </a:ext>
            </a:extLst>
          </p:cNvPr>
          <p:cNvSpPr txBox="1"/>
          <p:nvPr/>
        </p:nvSpPr>
        <p:spPr>
          <a:xfrm>
            <a:off x="141402" y="314808"/>
            <a:ext cx="1105764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Złożenie wniosku o dofinansowanie za pośrednictwem banku</a:t>
            </a:r>
          </a:p>
          <a:p>
            <a:endParaRPr lang="pl-PL" dirty="0"/>
          </a:p>
          <a:p>
            <a:r>
              <a:rPr lang="pl-PL" dirty="0"/>
              <a:t>    W oddziale banku, który przystąpił do programu „Czyste Powietrze”, należy złożyć </a:t>
            </a:r>
            <a:r>
              <a:rPr lang="pl-PL" u="sng" dirty="0"/>
              <a:t>wniosek o Kredyt Czyste Powietrze</a:t>
            </a:r>
            <a:r>
              <a:rPr lang="pl-PL" dirty="0"/>
              <a:t>, a po przyznaniu kredytu – </a:t>
            </a:r>
            <a:r>
              <a:rPr lang="pl-PL" u="sng" dirty="0"/>
              <a:t>wniosek o dotację z programu „Czyste Powietrze”. </a:t>
            </a:r>
            <a:r>
              <a:rPr lang="pl-PL" dirty="0"/>
              <a:t>Konsultant (pracownik banku) pomoże wypełnić dokumenty.</a:t>
            </a:r>
          </a:p>
          <a:p>
            <a:endParaRPr lang="pl-PL" dirty="0"/>
          </a:p>
          <a:p>
            <a:r>
              <a:rPr lang="pl-PL" dirty="0"/>
              <a:t>    Po pozytywnej decyzji kredytowej lub warunkowej umowie kredytowej, bank złoży w Państwa imieniu wniosek o dotację do właściwego terytorialnie wojewódzkiego funduszu ochrony środowiska i gospodarki wodnej. W naszym przypadku WOJEWÓDZKI FUNDUSZ OCHRONY ŚRODOWISKA I GOSPODARKI WODNEJ    UL. OGRODOWA 5/7, 00-893 WARSZAWA</a:t>
            </a:r>
          </a:p>
          <a:p>
            <a:endParaRPr lang="pl-PL" dirty="0"/>
          </a:p>
          <a:p>
            <a:r>
              <a:rPr lang="pl-PL" dirty="0"/>
              <a:t>	Wypłata kredytu nastąpi po podpisaniu umowy dotacji. W terminie 18 miesięcy (licząc od dnia złożenia wniosku o dotację) należy zrealizować inwestycję, a następnie złożyć w wfośigw wniosek o jej rozliczenie.</a:t>
            </a:r>
          </a:p>
          <a:p>
            <a:endParaRPr lang="pl-PL" dirty="0"/>
          </a:p>
          <a:p>
            <a:r>
              <a:rPr lang="pl-PL" dirty="0"/>
              <a:t>    Wfośigw wypłaci dotację po pozytywnej weryfikacji przedstawionych dokumentów zakupowych. Środki trafią na rachunek Państwa kredytu, co oznacza, że bank zaksięguje je na poczet spłaty kapitału kredytu.</a:t>
            </a:r>
          </a:p>
          <a:p>
            <a:endParaRPr lang="pl-PL" dirty="0"/>
          </a:p>
          <a:p>
            <a:r>
              <a:rPr lang="pl-PL" dirty="0"/>
              <a:t>    Z Kredytu Czyste Powietrze można skorzystać składając wniosek w ramach 1 lub 2 części programu „Czyste Powietrze” (podstawowy i podwyższony poziom dofinansowania).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75FFFAE-DBD6-4AD2-93FA-D4A2F0CD2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225" y="5865608"/>
            <a:ext cx="1960775" cy="99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4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19E0D16-F40A-4002-9A65-8E26E8848BBC}"/>
              </a:ext>
            </a:extLst>
          </p:cNvPr>
          <p:cNvSpPr txBox="1"/>
          <p:nvPr/>
        </p:nvSpPr>
        <p:spPr>
          <a:xfrm>
            <a:off x="292231" y="248275"/>
            <a:ext cx="1108592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TERMINY</a:t>
            </a:r>
          </a:p>
          <a:p>
            <a:pPr algn="ctr"/>
            <a:endParaRPr lang="pl-PL" dirty="0"/>
          </a:p>
          <a:p>
            <a:r>
              <a:rPr lang="pl-PL" dirty="0"/>
              <a:t>• 	REALIZACJA PROGRAMU: LATA 2018-2029</a:t>
            </a:r>
          </a:p>
          <a:p>
            <a:endParaRPr lang="pl-PL" dirty="0"/>
          </a:p>
          <a:p>
            <a:r>
              <a:rPr lang="pl-PL" dirty="0"/>
              <a:t>•	PODPISYWANIE UMÓW DO: 31.12.2027 R. </a:t>
            </a:r>
          </a:p>
          <a:p>
            <a:endParaRPr lang="pl-PL" dirty="0"/>
          </a:p>
          <a:p>
            <a:r>
              <a:rPr lang="pl-PL" dirty="0"/>
              <a:t>•	ZAKOŃCZENIE WSZYSTKICH PRAC OBJĘTYCH UMOWĄ DO: 30.06.2029 R.</a:t>
            </a:r>
          </a:p>
          <a:p>
            <a:endParaRPr lang="pl-PL" dirty="0"/>
          </a:p>
          <a:p>
            <a:r>
              <a:rPr lang="pl-PL" dirty="0"/>
              <a:t>Dofinansowaniu podlegają przedsięwzięcia zarówno w trakcie realizacji, jak i zakończone, pod warunkiem poniesienia pierwszego kosztu maksymalnie 6 miesięcy przed złożeniem wniosku o dofinansowanie. Z wyjątkiem wniosków składanych za pośrednictwem banków, gdzie kwalifikowane są koszty od dnia złożenia wniosku o dotację w banku. </a:t>
            </a:r>
          </a:p>
          <a:p>
            <a:endParaRPr lang="pl-PL" dirty="0"/>
          </a:p>
          <a:p>
            <a:pPr algn="ctr"/>
            <a:r>
              <a:rPr lang="pl-PL" b="1" dirty="0"/>
              <a:t>Nabór wniosków</a:t>
            </a:r>
          </a:p>
          <a:p>
            <a:endParaRPr lang="pl-PL" dirty="0"/>
          </a:p>
          <a:p>
            <a:r>
              <a:rPr lang="pl-PL" dirty="0"/>
              <a:t>•	Prowadzony jest w trybie ciągłym, czyli wnioski są oceniane na bieżąco.</a:t>
            </a:r>
          </a:p>
          <a:p>
            <a:r>
              <a:rPr lang="pl-PL" dirty="0"/>
              <a:t>•	Wnioski są przyjmowane i rozpatrywane przez właściwe terytorialnie wojewódzkie fundusze ochrony środowiska i gospodarki wodnej (wfośigw) </a:t>
            </a:r>
          </a:p>
          <a:p>
            <a:endParaRPr lang="pl-PL" dirty="0"/>
          </a:p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UWAGA! Od 1 styczna 2022 r. nie można składać wniosków o dofinansowane zakupu kotła na węgiel.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569B07C-CEF0-46F8-96CD-6BC7EF91D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26" y="248275"/>
            <a:ext cx="3178510" cy="16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0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DF37946-63B1-4F41-8DA9-9159C13DB6AD}"/>
              </a:ext>
            </a:extLst>
          </p:cNvPr>
          <p:cNvSpPr txBox="1"/>
          <p:nvPr/>
        </p:nvSpPr>
        <p:spPr>
          <a:xfrm>
            <a:off x="0" y="117045"/>
            <a:ext cx="1171751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Warunki dofinansowania </a:t>
            </a:r>
          </a:p>
          <a:p>
            <a:endParaRPr lang="pl-PL" dirty="0"/>
          </a:p>
          <a:p>
            <a:r>
              <a:rPr lang="pl-PL" dirty="0"/>
              <a:t>•	W ramach programu można dofinansować zakup i montaż </a:t>
            </a:r>
            <a:r>
              <a:rPr lang="pl-PL" b="1" u="sng" dirty="0">
                <a:solidFill>
                  <a:schemeClr val="accent2">
                    <a:lumMod val="75000"/>
                  </a:schemeClr>
                </a:solidFill>
              </a:rPr>
              <a:t>jednego</a:t>
            </a:r>
            <a:r>
              <a:rPr lang="pl-PL" dirty="0"/>
              <a:t> źródła ciepła do celów ogrzewania lub ogrzewania i c.w.u.</a:t>
            </a:r>
          </a:p>
          <a:p>
            <a:endParaRPr lang="pl-PL" dirty="0"/>
          </a:p>
          <a:p>
            <a:r>
              <a:rPr lang="pl-PL" dirty="0"/>
              <a:t>•	W przypadku gdy budynek/lokal mieszkalny jest </a:t>
            </a:r>
            <a:r>
              <a:rPr lang="pl-PL" b="1" u="sng" dirty="0">
                <a:solidFill>
                  <a:schemeClr val="accent2">
                    <a:lumMod val="75000"/>
                  </a:schemeClr>
                </a:solidFill>
              </a:rPr>
              <a:t>podłączony do sieci dystrybucji gazu</a:t>
            </a:r>
            <a:r>
              <a:rPr lang="pl-PL" dirty="0"/>
              <a:t>, w ramach programu nie udziela się dofinansowania na zakup i montaż kotła na paliwo stałe w tym budynku/lokalu mieszkalnym. </a:t>
            </a:r>
          </a:p>
          <a:p>
            <a:endParaRPr lang="pl-PL" dirty="0"/>
          </a:p>
          <a:p>
            <a:r>
              <a:rPr lang="pl-PL" dirty="0"/>
              <a:t>•	Wymieniane źródło ciepła na paliwo stałe musi być </a:t>
            </a:r>
            <a:r>
              <a:rPr lang="pl-PL" b="1" u="sng" dirty="0">
                <a:solidFill>
                  <a:schemeClr val="accent2">
                    <a:lumMod val="75000"/>
                  </a:schemeClr>
                </a:solidFill>
              </a:rPr>
              <a:t>trwale</a:t>
            </a:r>
            <a:r>
              <a:rPr lang="pl-PL" dirty="0"/>
              <a:t> wyłączone z użytku.</a:t>
            </a:r>
          </a:p>
          <a:p>
            <a:endParaRPr lang="pl-PL" dirty="0"/>
          </a:p>
          <a:p>
            <a:r>
              <a:rPr lang="pl-PL" dirty="0"/>
              <a:t>•	Na przedsięwzięcia realizowane w budynkach, na budowę których </a:t>
            </a:r>
            <a:r>
              <a:rPr lang="pl-PL" b="1" u="sng" dirty="0">
                <a:solidFill>
                  <a:schemeClr val="accent2">
                    <a:lumMod val="75000"/>
                  </a:schemeClr>
                </a:solidFill>
              </a:rPr>
              <a:t>po 31 grudnia 2013 r.: </a:t>
            </a:r>
          </a:p>
          <a:p>
            <a:endParaRPr lang="pl-PL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/>
              <a:t>–	został złożony wniosek o pozwolenie na budowę lub odrębny wniosek o zatwierdzenie projektu budowlanego,</a:t>
            </a:r>
          </a:p>
          <a:p>
            <a:r>
              <a:rPr lang="pl-PL" dirty="0"/>
              <a:t>–	zostało dokonane zgłoszenie budowy lub wykonania robót budowlanych w przypadku, gdy nie jest wymagane uzyskanie decyzji o pozwoleniu na budowę, </a:t>
            </a:r>
            <a:r>
              <a:rPr lang="pl-PL" b="1" u="sng" dirty="0">
                <a:solidFill>
                  <a:schemeClr val="accent2">
                    <a:lumMod val="75000"/>
                  </a:schemeClr>
                </a:solidFill>
              </a:rPr>
              <a:t>nie udziela się dofinansowania na ocieplenie przegród budowlanych, wykonanie stolarki okiennej i drzwiowej.</a:t>
            </a:r>
          </a:p>
          <a:p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/>
              <a:t>•	Nie udziela się dofinansowania na przedsięwzięcia, dla których wnioskowana kwota dotacji jest niższa niż  </a:t>
            </a:r>
            <a:r>
              <a:rPr lang="pl-PL" b="1" u="sng" dirty="0">
                <a:solidFill>
                  <a:schemeClr val="accent2">
                    <a:lumMod val="75000"/>
                  </a:schemeClr>
                </a:solidFill>
              </a:rPr>
              <a:t>3 tys. zł. </a:t>
            </a:r>
            <a:r>
              <a:rPr lang="pl-PL" dirty="0"/>
              <a:t>Warunek nie dotyczy przedsięwzięć, w zakresie których jest zakup i montaż źródła ciepła. </a:t>
            </a:r>
          </a:p>
          <a:p>
            <a:endParaRPr lang="pl-PL" dirty="0"/>
          </a:p>
          <a:p>
            <a:r>
              <a:rPr lang="pl-PL" dirty="0"/>
              <a:t>•	Jeśli w budynku mieszkalnym wydzielono lokale mieszkalne, dotacja przysługuje osobno na każdy lokal.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426A16-466C-4BA4-8EEE-1E9A1A6F3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2407132"/>
            <a:ext cx="2019013" cy="10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5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FA08A8F-1372-4BB7-A082-6606EC1050E5}"/>
              </a:ext>
            </a:extLst>
          </p:cNvPr>
          <p:cNvSpPr txBox="1"/>
          <p:nvPr/>
        </p:nvSpPr>
        <p:spPr>
          <a:xfrm>
            <a:off x="414779" y="1696900"/>
            <a:ext cx="101526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OKRES TRWAŁOŚCI PRZEDSIĘWZIĘCIA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r>
              <a:rPr lang="pl-PL" dirty="0"/>
              <a:t>Wynosi </a:t>
            </a:r>
            <a:r>
              <a:rPr lang="pl-PL" b="1" u="sng" dirty="0">
                <a:solidFill>
                  <a:schemeClr val="accent2">
                    <a:lumMod val="75000"/>
                  </a:schemeClr>
                </a:solidFill>
              </a:rPr>
              <a:t>5 lat </a:t>
            </a:r>
            <a:r>
              <a:rPr lang="pl-PL" dirty="0"/>
              <a:t>od daty zakończenia przedsięwzięcia. W tym czasie Narodowy Fundusz Ochrony</a:t>
            </a:r>
          </a:p>
          <a:p>
            <a:endParaRPr lang="pl-PL" dirty="0"/>
          </a:p>
          <a:p>
            <a:r>
              <a:rPr lang="pl-PL" dirty="0"/>
              <a:t> Środowiska i Gospodarki Wodnej oraz wojewódzkie fundusze ochrony środowiska i gospodarki</a:t>
            </a:r>
          </a:p>
          <a:p>
            <a:endParaRPr lang="pl-PL" dirty="0"/>
          </a:p>
          <a:p>
            <a:r>
              <a:rPr lang="pl-PL" dirty="0"/>
              <a:t> wodnej mogą kontrolować zrealizowane przedsięwzięcie samodzielnie lub przez podmioty</a:t>
            </a:r>
          </a:p>
          <a:p>
            <a:endParaRPr lang="pl-PL" dirty="0"/>
          </a:p>
          <a:p>
            <a:r>
              <a:rPr lang="pl-PL" dirty="0"/>
              <a:t> zewnętrzne.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4E00DE-EAA5-4DEF-B392-0924032AE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136" y="4860612"/>
            <a:ext cx="3178510" cy="16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9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2EDD14B-9781-43CD-826D-A66B1DB50ADD}"/>
              </a:ext>
            </a:extLst>
          </p:cNvPr>
          <p:cNvSpPr txBox="1"/>
          <p:nvPr/>
        </p:nvSpPr>
        <p:spPr>
          <a:xfrm>
            <a:off x="424206" y="1028343"/>
            <a:ext cx="1078426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u="sng" dirty="0"/>
              <a:t>BAZA WIEDZY</a:t>
            </a:r>
          </a:p>
          <a:p>
            <a:pPr algn="ctr"/>
            <a:endParaRPr lang="pl-PL" dirty="0"/>
          </a:p>
          <a:p>
            <a:r>
              <a:rPr lang="pl-PL" dirty="0"/>
              <a:t>Starając się o dofinansowanie z programu „Czyste Powietrze”, można korzystać z bezpłatnych narzędzi, które będą pomocne podczas tego procesu. Są to przede wszystkim:</a:t>
            </a:r>
          </a:p>
          <a:p>
            <a:endParaRPr lang="pl-PL" dirty="0"/>
          </a:p>
          <a:p>
            <a:r>
              <a:rPr lang="pl-PL" b="1" dirty="0"/>
              <a:t>Portal Beneficjenta </a:t>
            </a:r>
          </a:p>
          <a:p>
            <a:r>
              <a:rPr lang="pl-PL" dirty="0"/>
              <a:t>Internetowe systemy, w których – dla wniosków złożonych przez Portal Beneficjenta – można śledzić stan realizacji złożonych wniosków oraz zawartych umów lub uzyskać informacje o najbliższych płatnościach.</a:t>
            </a:r>
          </a:p>
          <a:p>
            <a:endParaRPr lang="pl-PL" dirty="0"/>
          </a:p>
          <a:p>
            <a:r>
              <a:rPr lang="pl-PL" b="1" dirty="0"/>
              <a:t>Kalkulator dotacji</a:t>
            </a:r>
            <a:r>
              <a:rPr lang="pl-PL" dirty="0"/>
              <a:t>: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czystepowietrze.gov.pl/kalkulator-dotacji</a:t>
            </a:r>
          </a:p>
          <a:p>
            <a:r>
              <a:rPr lang="pl-PL" dirty="0"/>
              <a:t>Pomaga sprawdzić, jaką dotację możemy uzyskać z programu „Czyste Powietrze” i czy tym samym stać nas na przeprowadzenie inwestycji o określonym zakresie rzeczowym.</a:t>
            </a:r>
          </a:p>
          <a:p>
            <a:endParaRPr lang="pl-PL" dirty="0"/>
          </a:p>
          <a:p>
            <a:r>
              <a:rPr lang="pl-PL" b="1" dirty="0"/>
              <a:t>Kalkulator grubości izolacji:</a:t>
            </a:r>
            <a:r>
              <a:rPr lang="pl-PL" dirty="0"/>
              <a:t>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kalkulatorczystepowietrze.kape.gov.pl </a:t>
            </a:r>
          </a:p>
          <a:p>
            <a:r>
              <a:rPr lang="pl-PL" dirty="0"/>
              <a:t>Pozwala obliczyć ile materiału musimy zużyć na docieplenie budynku.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832081E-7718-4801-8EF3-4B8B784C6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284" y="4926600"/>
            <a:ext cx="3178510" cy="16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21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C100976-6CD9-4834-A935-97E2B6D34C75}"/>
              </a:ext>
            </a:extLst>
          </p:cNvPr>
          <p:cNvSpPr txBox="1"/>
          <p:nvPr/>
        </p:nvSpPr>
        <p:spPr>
          <a:xfrm>
            <a:off x="367645" y="615201"/>
            <a:ext cx="980387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Lista zielonych urządzeń i materiałów (ZUM):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lista-zum.ios.edu.pl </a:t>
            </a:r>
          </a:p>
          <a:p>
            <a:r>
              <a:rPr lang="pl-PL" dirty="0"/>
              <a:t>Umożliwia wybór urządzenia i materiału zgodnego z warunkami technicznymi programu „Czyste Powietrze”. Lista ZUM jest rozbudowywana na bieżąco. Wybierając produkt z listy – np. pompę ciepła czy kolektory słoneczne – mamy pewność, że kwalifikuje się on do dofinansowania. Lista jest współtworzona przez producentów zielonych urządzeń i materiałów.</a:t>
            </a:r>
          </a:p>
          <a:p>
            <a:endParaRPr lang="pl-PL" dirty="0"/>
          </a:p>
          <a:p>
            <a:r>
              <a:rPr lang="pl-PL" b="1" dirty="0"/>
              <a:t>Doradztwo energetyczne: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doradztwo-energetyczne.gov.pl </a:t>
            </a:r>
          </a:p>
          <a:p>
            <a:r>
              <a:rPr lang="pl-PL" dirty="0"/>
              <a:t>Projekt Doradztwa Energetycznego działa w oparciu o ogólnopolską sieć profesjonalnych doradców energetycznych, udzielających konsultacji w zakresie gospodarki niskoemisyjnej, efektywności energetycznej i odnawialnych źródeł energii. Jednym z ich zadań jest wsparcie przyszłych beneficjentów aplikujących o środki z programu „Czyste Powietrze”. </a:t>
            </a:r>
          </a:p>
          <a:p>
            <a:endParaRPr lang="pl-PL" dirty="0"/>
          </a:p>
          <a:p>
            <a:r>
              <a:rPr lang="pl-PL" b="1" dirty="0"/>
              <a:t>Strona programu:</a:t>
            </a:r>
            <a:r>
              <a:rPr lang="pl-PL" dirty="0"/>
              <a:t>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czystepowietrze.gov.pl</a:t>
            </a:r>
          </a:p>
          <a:p>
            <a:r>
              <a:rPr lang="pl-PL" dirty="0"/>
              <a:t>Rzetelne i na bieżąco aktualizowane źródło informacji o programie „Czyste Powietrze”. Klikając w zakładkę „Weź dofinansowanie”, a potem „Czyste Powietrze”, zostaniemy przeniesieni na stronę z najważniejszymi zagadnieniami związanymi z programem. Dowiemy się, komu i w jakim wymiarze przysługuje dotacja oraz na co można ją przeznaczyć. Znajdziemy też informacje o formach i poziomach dofinansowania, rodzajach przedsięwzięć kwalifikowanych, maksymalnych kwotach dotacji i sposobach składania wniosków oraz jakie banki udzielają Kredytu Czyste Powietrze.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3A6021-7332-4010-8658-1FE14D957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22" y="222179"/>
            <a:ext cx="1553069" cy="7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2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19B32A2-82D2-4FBF-95EE-46EEABDF21F8}"/>
              </a:ext>
            </a:extLst>
          </p:cNvPr>
          <p:cNvSpPr txBox="1"/>
          <p:nvPr/>
        </p:nvSpPr>
        <p:spPr>
          <a:xfrm>
            <a:off x="273377" y="642761"/>
            <a:ext cx="974731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Ogólnopolska infolinia: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22 340 40 80</a:t>
            </a:r>
          </a:p>
          <a:p>
            <a:r>
              <a:rPr lang="pl-PL" dirty="0"/>
              <a:t>Pytania o program „Czyste Powietrze” kierujemy do konsultanta. Infolinia działa od poniedziałku do piątku w godz. 8:00-16:00. Aby dowiedzieć się, jaki jest status złożonego wniosku, należy kontaktować się bezpośrednio z wfośigw.</a:t>
            </a:r>
          </a:p>
          <a:p>
            <a:endParaRPr lang="pl-PL" dirty="0"/>
          </a:p>
          <a:p>
            <a:r>
              <a:rPr lang="pl-PL" b="1" dirty="0"/>
              <a:t>Akademia Czystego Powietrza: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czystepowietrze.gov.pl/akademia-czystego-powietrza </a:t>
            </a:r>
            <a:r>
              <a:rPr lang="pl-PL" dirty="0"/>
              <a:t>Przewodnik – w formie webinarów – po zreformowanym programie „Czyste Powietrze” to źródło informacji dla każdego, zarówno dla pracowników gmin, eko-doradców, jak i wnioskodawców zainteresowanych dotacjami.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b="1" dirty="0"/>
              <a:t>WARTO TEŻ ZAJRZEĆ TUTAJ:</a:t>
            </a:r>
          </a:p>
          <a:p>
            <a:r>
              <a:rPr lang="pl-PL" dirty="0"/>
              <a:t>•	Ulga termomodernizacyjna: czystepowietrze.gov.pl/ulga-termomodernizacyjna </a:t>
            </a:r>
          </a:p>
          <a:p>
            <a:r>
              <a:rPr lang="pl-PL" dirty="0"/>
              <a:t>•	Platforma Ekspertów Efektywności Energetycznej: peee.gov.pl </a:t>
            </a:r>
          </a:p>
          <a:p>
            <a:r>
              <a:rPr lang="pl-PL" dirty="0"/>
              <a:t>•	Obowiązujące uchwały antysmogowe: polskialarmsmogowy.pl/jak-wygrac-</a:t>
            </a:r>
          </a:p>
          <a:p>
            <a:r>
              <a:rPr lang="pl-PL" dirty="0"/>
              <a:t>-ze-smogiem/uchwaly-antysmogowe </a:t>
            </a:r>
          </a:p>
          <a:p>
            <a:r>
              <a:rPr lang="pl-PL" dirty="0"/>
              <a:t>•	deklaracji do Centralnej Ewidencji Emisyjności Budynków (CEEB):</a:t>
            </a:r>
          </a:p>
          <a:p>
            <a:r>
              <a:rPr lang="pl-PL" dirty="0"/>
              <a:t>ceeb.gov.pl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B1BA893-5EDE-473D-8462-832EC89D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13" y="5020868"/>
            <a:ext cx="3178510" cy="16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2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2FC686F-27AB-4443-B0F5-BABA8BC2A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232"/>
            <a:ext cx="5041871" cy="627753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5BC3E4E-1650-4673-87E2-53D06AEFC814}"/>
              </a:ext>
            </a:extLst>
          </p:cNvPr>
          <p:cNvSpPr txBox="1"/>
          <p:nvPr/>
        </p:nvSpPr>
        <p:spPr>
          <a:xfrm>
            <a:off x="5041871" y="474344"/>
            <a:ext cx="713609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Deklarację muszą złożyć właściciele/zarządcy budynków mieszkalnych i niemieszkalnych w których znajduje się źródło ciepła.</a:t>
            </a:r>
          </a:p>
          <a:p>
            <a:pPr marL="342900" indent="-342900">
              <a:buAutoNum type="arabicParenR"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dla źródła ciepła i spalania paliw, które zostało uruchomione przed        1 lipca 2021 r., deklarację należy złożyć do 30 czerwca 2022 r.,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solidFill>
                <a:srgbClr val="33337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dla nowego źródła ciepła, które zostało uruchomione po 1 lipca 2021 r.,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deklarację należy złożyć w terminie 14 dni od dnia jego uruchomienia.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rabicParenR" startAt="2"/>
            </a:pPr>
            <a:r>
              <a:rPr lang="pl-PL" sz="1800" dirty="0">
                <a:solidFill>
                  <a:srgbClr val="333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Deklarację można złożyć na dwa sposoby:</a:t>
            </a:r>
          </a:p>
          <a:p>
            <a:pPr marL="342900" indent="-342900">
              <a:buAutoNum type="arabicParenR" startAt="2"/>
            </a:pPr>
            <a:endParaRPr lang="pl-PL" sz="1800" dirty="0">
              <a:solidFill>
                <a:srgbClr val="33337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333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drogą elektroniczną: przez Internet, za pomocą profilu zaufanego, podpisu kwalifikowanego lub e-dowodu na stronie:   </a:t>
            </a:r>
            <a:r>
              <a:rPr lang="pl-PL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www.zone.gunb.gov.pl</a:t>
            </a:r>
            <a:endParaRPr lang="pl-PL" sz="1800" b="1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1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333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formie papierowej: wypełniony formularz można przesłać lub złożyć osobiście w Urzędzie Gminy / Miasta. Druki formularzy wraz ze wzorami są dostępne na stronie: 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5" name="Rectangle 1553">
            <a:extLst>
              <a:ext uri="{FF2B5EF4-FFF2-40B4-BE49-F238E27FC236}">
                <a16:creationId xmlns:a16="http://schemas.microsoft.com/office/drawing/2014/main" id="{07C711C5-8167-4433-B175-5C9CEA5306FA}"/>
              </a:ext>
            </a:extLst>
          </p:cNvPr>
          <p:cNvSpPr/>
          <p:nvPr/>
        </p:nvSpPr>
        <p:spPr>
          <a:xfrm>
            <a:off x="5426215" y="5540138"/>
            <a:ext cx="4405941" cy="43645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u="sng" dirty="0">
                <a:solidFill>
                  <a:schemeClr val="accent4"/>
                </a:solidFill>
                <a:effectLst/>
                <a:uFill>
                  <a:solidFill>
                    <a:srgbClr val="333373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www.gunb.gov.pl/strona/centralna-ewidencja-emisyjnosci-budynkow</a:t>
            </a:r>
            <a:r>
              <a:rPr lang="pl-PL" sz="900" b="1" u="sng" dirty="0">
                <a:solidFill>
                  <a:schemeClr val="accent4"/>
                </a:solidFill>
                <a:effectLst/>
                <a:uFill>
                  <a:solidFill>
                    <a:srgbClr val="333373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1100" b="1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DF1DE66-D9C3-48C8-9766-1524E1703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169" y="5747345"/>
            <a:ext cx="1873778" cy="9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0144F7-BEB3-4D37-B513-0BC3BFFCB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C1DE28B-AB1C-4BB1-8F71-B53B8EBB4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08" y="250905"/>
            <a:ext cx="2204963" cy="11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71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E48617E-B405-4F56-8F45-6BA9126B4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00"/>
            <a:ext cx="12192000" cy="68251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7D62B2F-4ED7-4A10-96ED-EA2A860DFCB1}"/>
              </a:ext>
            </a:extLst>
          </p:cNvPr>
          <p:cNvSpPr txBox="1"/>
          <p:nvPr/>
        </p:nvSpPr>
        <p:spPr>
          <a:xfrm>
            <a:off x="603316" y="814575"/>
            <a:ext cx="86255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		Założenia programu „Czyste Powietrze”</a:t>
            </a:r>
          </a:p>
          <a:p>
            <a:endParaRPr lang="pl-PL" sz="28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90C7206-B1C4-4F72-AC67-8563AFB19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517" y="1629627"/>
            <a:ext cx="11963400" cy="423976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5BCCF2B-6E09-4C38-8E4F-7B42AB57A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77" y="5643038"/>
            <a:ext cx="2057623" cy="10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7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B834DBE-87E9-4156-9A2F-6015A3D01A7D}"/>
              </a:ext>
            </a:extLst>
          </p:cNvPr>
          <p:cNvSpPr txBox="1"/>
          <p:nvPr/>
        </p:nvSpPr>
        <p:spPr>
          <a:xfrm>
            <a:off x="254524" y="559385"/>
            <a:ext cx="1135929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u="sng" dirty="0">
                <a:solidFill>
                  <a:schemeClr val="accent1">
                    <a:lumMod val="75000"/>
                  </a:schemeClr>
                </a:solidFill>
              </a:rPr>
              <a:t>„CZYSTE POWIETRZE” </a:t>
            </a:r>
            <a:r>
              <a:rPr lang="pl-PL" dirty="0"/>
              <a:t>to kompleksowy program, którego celem jest poprawa jakości powietrza oraz zmniejszenie emisji gazów cieplarnianych poprzez wymianę źródeł ciepła i poprawę efektywności energetycznej budynków mieszkalnych jednorodzinnych. Narzędziem w osiągnięciu celu jest dofinansowanie przedsięwzięć realizowanych przez beneficjentów uprawnionych do podstawowego, podwyższonego i najwyższego poziomu dofinansowania.</a:t>
            </a:r>
          </a:p>
          <a:p>
            <a:endParaRPr lang="pl-PL" dirty="0"/>
          </a:p>
          <a:p>
            <a:r>
              <a:rPr lang="pl-PL" dirty="0"/>
              <a:t>Program skierowany jest do osób fizycznych, które są: </a:t>
            </a:r>
          </a:p>
          <a:p>
            <a:r>
              <a:rPr lang="pl-PL" dirty="0"/>
              <a:t>•	Właścicielami/współwłaścicielami budynku mieszkalnego jednorodzinnego lub </a:t>
            </a:r>
          </a:p>
          <a:p>
            <a:r>
              <a:rPr lang="pl-PL" dirty="0"/>
              <a:t>•	Wydzielonego w takim budynku lokalu mieszkalnego z wyodrębnioną księgą wieczystą.</a:t>
            </a:r>
          </a:p>
          <a:p>
            <a:endParaRPr lang="pl-PL" dirty="0"/>
          </a:p>
          <a:p>
            <a:r>
              <a:rPr lang="pl-PL" dirty="0"/>
              <a:t>Program obejmuje trzy grupy beneficjentów:</a:t>
            </a:r>
          </a:p>
          <a:p>
            <a:r>
              <a:rPr lang="pl-PL" dirty="0"/>
              <a:t>•	Uprawnionych do podstawowego poziomu dofinansowania – osoby, których roczny dochód nie przekracza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100 000 zł</a:t>
            </a:r>
            <a:r>
              <a:rPr lang="pl-PL" dirty="0"/>
              <a:t>,</a:t>
            </a:r>
          </a:p>
          <a:p>
            <a:r>
              <a:rPr lang="pl-PL" dirty="0"/>
              <a:t>•	Uprawnionych do podwyższonego poziomu dofinansowania – osoby, których przeciętny miesięczny dochód na osobę w gospodarstwie domowym nie przekracza: </a:t>
            </a:r>
          </a:p>
          <a:p>
            <a:r>
              <a:rPr lang="pl-PL" dirty="0"/>
              <a:t>	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1.564 zł </a:t>
            </a:r>
            <a:r>
              <a:rPr lang="pl-PL" dirty="0"/>
              <a:t>(gospodarstwo wieloosobowe) lub </a:t>
            </a:r>
          </a:p>
          <a:p>
            <a:r>
              <a:rPr lang="pl-PL" dirty="0"/>
              <a:t>	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2.189 zł </a:t>
            </a:r>
            <a:r>
              <a:rPr lang="pl-PL" dirty="0"/>
              <a:t>(gospodarstwo jednoosobowe),</a:t>
            </a:r>
          </a:p>
          <a:p>
            <a:r>
              <a:rPr lang="pl-PL" dirty="0"/>
              <a:t>•	</a:t>
            </a:r>
            <a:r>
              <a:rPr lang="pl-PL" b="1" u="sng" dirty="0">
                <a:solidFill>
                  <a:schemeClr val="accent2">
                    <a:lumMod val="75000"/>
                  </a:schemeClr>
                </a:solidFill>
              </a:rPr>
              <a:t>Uprawnionych do najwyższego poziomu dofinansowania – osoby, których przeciętny miesięczny dochód na osobę w gospodarstwie domowym nie przekracza: 900 zł (gospodarstwo wieloosobowe) lub  1 260 zł (gospodarstwo jednoosobowe). NOWOŚĆ OD 25.01.2022r.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F1FBABAE-BC5D-47A0-8BF9-88C6F2054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24" y="6099142"/>
            <a:ext cx="1197052" cy="6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7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9F6BAE8-D2C9-4DD6-8EB0-BEF449A47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4A5F3CA-7945-4A87-8F29-6EFE9377D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846" y="260333"/>
            <a:ext cx="1981458" cy="10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43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4013A42-190D-4B43-9540-03E9F4C9C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71" y="395926"/>
            <a:ext cx="10507746" cy="591060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EF10A67-4E32-4E2F-921F-0421F9A14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28" y="4697818"/>
            <a:ext cx="3178510" cy="16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3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612112E-DFF7-48A6-AC30-322F66B3599A}"/>
              </a:ext>
            </a:extLst>
          </p:cNvPr>
          <p:cNvSpPr txBox="1"/>
          <p:nvPr/>
        </p:nvSpPr>
        <p:spPr>
          <a:xfrm>
            <a:off x="829558" y="298756"/>
            <a:ext cx="11943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Część III programu dla Beneficjentów uprawnionych do </a:t>
            </a:r>
            <a:r>
              <a:rPr lang="pl-PL" b="1" u="sng" dirty="0">
                <a:solidFill>
                  <a:schemeClr val="accent2">
                    <a:lumMod val="75000"/>
                  </a:schemeClr>
                </a:solidFill>
              </a:rPr>
              <a:t>najwyższego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 poziomu dofinansowania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3C33FD8-523A-49FE-B376-4D638B434BD3}"/>
              </a:ext>
            </a:extLst>
          </p:cNvPr>
          <p:cNvSpPr txBox="1"/>
          <p:nvPr/>
        </p:nvSpPr>
        <p:spPr>
          <a:xfrm>
            <a:off x="0" y="483422"/>
            <a:ext cx="121920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dirty="0"/>
          </a:p>
          <a:p>
            <a:pPr algn="just"/>
            <a:endParaRPr lang="pl-PL" dirty="0"/>
          </a:p>
          <a:p>
            <a:r>
              <a:rPr lang="pl-PL" sz="1600" dirty="0"/>
              <a:t>Rodzaje wspieranych przedsięwzięć oraz maksymalne kwoty dofinansowania</a:t>
            </a:r>
          </a:p>
          <a:p>
            <a:endParaRPr lang="pl-PL" dirty="0"/>
          </a:p>
          <a:p>
            <a:r>
              <a:rPr lang="pl-PL" sz="1200" b="1" u="sng" dirty="0">
                <a:solidFill>
                  <a:schemeClr val="accent2">
                    <a:lumMod val="75000"/>
                  </a:schemeClr>
                </a:solidFill>
              </a:rPr>
              <a:t>Opcja 1</a:t>
            </a:r>
          </a:p>
          <a:p>
            <a:endParaRPr lang="pl-PL" sz="1200" dirty="0"/>
          </a:p>
          <a:p>
            <a:r>
              <a:rPr lang="pl-PL" sz="1200" dirty="0"/>
              <a:t>Przedsięwzięcie obejmujące </a:t>
            </a:r>
            <a:r>
              <a:rPr lang="pl-PL" sz="1200" b="1" dirty="0"/>
              <a:t>demontaż</a:t>
            </a:r>
            <a:r>
              <a:rPr lang="pl-PL" sz="1200" dirty="0"/>
              <a:t> nieefektywnego źródła ciepła na paliwo stałe oraz:</a:t>
            </a:r>
          </a:p>
          <a:p>
            <a:r>
              <a:rPr lang="pl-PL" sz="1200" dirty="0"/>
              <a:t>– zakup i montaż źródła ciepła do celów ogrzewania lub ogrzewania i c.w.u. albo</a:t>
            </a:r>
          </a:p>
          <a:p>
            <a:r>
              <a:rPr lang="pl-PL" sz="1200" dirty="0"/>
              <a:t>– zakup i montaż kotłowni gazowej w rozumieniu Załącznika 2b do programu.</a:t>
            </a:r>
          </a:p>
          <a:p>
            <a:endParaRPr lang="pl-PL" sz="1200" dirty="0"/>
          </a:p>
          <a:p>
            <a:r>
              <a:rPr lang="pl-PL" sz="1200" dirty="0"/>
              <a:t>Dodatkowo mogą być wykonane (dopuszcza się wybór więcej niż jednego elementu z zakresu):</a:t>
            </a:r>
          </a:p>
          <a:p>
            <a:r>
              <a:rPr lang="pl-PL" sz="1200" dirty="0"/>
              <a:t>– demontaż oraz zakup i montaż nowej instalacji centralnego ogrzewania lub c.w.u. (w tym kolektorów słonecznych, pompy ciepła wyłącznie do c.w.u.),</a:t>
            </a:r>
          </a:p>
          <a:p>
            <a:r>
              <a:rPr lang="pl-PL" sz="1200" dirty="0"/>
              <a:t>– zakup i montaż mikroinstalacji fotowoltaicznej,</a:t>
            </a:r>
          </a:p>
          <a:p>
            <a:r>
              <a:rPr lang="pl-PL" sz="1200" dirty="0"/>
              <a:t>– zakup i montaż wentylacji mechanicznej z odzyskiem ciepła,</a:t>
            </a:r>
          </a:p>
          <a:p>
            <a:r>
              <a:rPr lang="pl-PL" sz="1200" dirty="0"/>
              <a:t>– zakup i montaż ocieplenia przegród budowlanych, okien, drzwi zewnętrznych, drzwi/bram garażowych (zawiera również demontaż),</a:t>
            </a:r>
          </a:p>
          <a:p>
            <a:r>
              <a:rPr lang="pl-PL" sz="1200" dirty="0"/>
              <a:t>– dokumentacja dotycząca powyższego zakresu: audyt energetyczny (pod warunkiem wykonania ocieplenia przegród budowlanych), dokumentacja projektowa, ekspertyzy.</a:t>
            </a:r>
          </a:p>
          <a:p>
            <a:endParaRPr lang="pl-PL" sz="1200" dirty="0"/>
          </a:p>
          <a:p>
            <a:r>
              <a:rPr lang="pl-PL" sz="1200" dirty="0"/>
              <a:t>Kwota maksymalnej dotacji:</a:t>
            </a:r>
          </a:p>
          <a:p>
            <a:endParaRPr lang="pl-PL" sz="1200" dirty="0"/>
          </a:p>
          <a:p>
            <a:r>
              <a:rPr lang="pl-PL" sz="1200" dirty="0"/>
              <a:t>– 60 000 zł – gdy przedsięwzięcie nie obejmuje mikroinstalacji fotowoltaicznej</a:t>
            </a:r>
          </a:p>
          <a:p>
            <a:r>
              <a:rPr lang="pl-PL" sz="1200" dirty="0"/>
              <a:t>– 69 000 zł – dla przedsięwzięcia z mikroinstalacją fotowoltaiczną.</a:t>
            </a:r>
          </a:p>
          <a:p>
            <a:endParaRPr lang="pl-PL" sz="1200" dirty="0"/>
          </a:p>
          <a:p>
            <a:r>
              <a:rPr lang="pl-PL" sz="1200" b="1" u="sng" dirty="0">
                <a:solidFill>
                  <a:schemeClr val="accent2">
                    <a:lumMod val="75000"/>
                  </a:schemeClr>
                </a:solidFill>
              </a:rPr>
              <a:t>Opcja 2</a:t>
            </a:r>
          </a:p>
          <a:p>
            <a:endParaRPr lang="pl-PL" sz="1200" dirty="0"/>
          </a:p>
          <a:p>
            <a:r>
              <a:rPr lang="pl-PL" sz="1200" dirty="0"/>
              <a:t>Przedsięwzięcie </a:t>
            </a:r>
            <a:r>
              <a:rPr lang="pl-PL" sz="1200" b="1" dirty="0"/>
              <a:t>nieobejmujące wymiany </a:t>
            </a:r>
            <a:r>
              <a:rPr lang="pl-PL" sz="1200" dirty="0"/>
              <a:t>źródła ciepła na paliwo stałe na nowe źródło ciepła, a obejmujące (dopuszcza się wybór więcej niż jednego elementu z zakresu):</a:t>
            </a:r>
          </a:p>
          <a:p>
            <a:r>
              <a:rPr lang="pl-PL" sz="1200" dirty="0"/>
              <a:t>– zakup i montaż wentylacji mechanicznej z odzyskiem ciepła,</a:t>
            </a:r>
          </a:p>
          <a:p>
            <a:r>
              <a:rPr lang="pl-PL" sz="1200" dirty="0"/>
              <a:t>– zakup i montaż ocieplenia przegród budowlanych, okien, drzwi zewnętrznych, drzwi/bram garażowych (zawiera również demontaż),</a:t>
            </a:r>
          </a:p>
          <a:p>
            <a:r>
              <a:rPr lang="pl-PL" sz="1200" dirty="0"/>
              <a:t>– wykonanie dokumentacji dotyczącej powyższego zakresu: audytu energetycznego (pod warunkiem wykonania ocieplenia przegród budowlanych), dokumentacji projektowej, ekspertyz.</a:t>
            </a:r>
          </a:p>
          <a:p>
            <a:endParaRPr lang="pl-PL" sz="1200" dirty="0"/>
          </a:p>
          <a:p>
            <a:r>
              <a:rPr lang="pl-PL" sz="1200" dirty="0"/>
              <a:t>Kwota maksymalnej dotacji:</a:t>
            </a:r>
          </a:p>
          <a:p>
            <a:r>
              <a:rPr lang="pl-PL" sz="1200" dirty="0"/>
              <a:t>– 30 000 zł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069ACF9-953F-4153-BC4F-2AA8478DA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11" y="761884"/>
            <a:ext cx="1644067" cy="8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7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74142F8-34D0-4F2A-A7FE-3F2851E187B0}"/>
              </a:ext>
            </a:extLst>
          </p:cNvPr>
          <p:cNvSpPr txBox="1"/>
          <p:nvPr/>
        </p:nvSpPr>
        <p:spPr>
          <a:xfrm>
            <a:off x="556182" y="1467392"/>
            <a:ext cx="917228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•	</a:t>
            </a:r>
            <a:r>
              <a:rPr lang="pl-PL" sz="2800" dirty="0"/>
              <a:t>Osoba fizyczna, która zamierza złożyć wniosek o przyznanie 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podwyższonego</a:t>
            </a:r>
            <a:r>
              <a:rPr lang="pl-PL" sz="2800" dirty="0"/>
              <a:t> lub 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najwyższego</a:t>
            </a:r>
            <a:r>
              <a:rPr lang="pl-PL" sz="2800" dirty="0"/>
              <a:t> poziomu dofinansowania do wojewódzkiego funduszu ochrony środowiska i gospodarki wodnej (wfośigw), powinna uzyskać, do dnia złożenia wniosku, od wójta, burmistrza lub prezydenta miasta (zgodnie z miejscem jej zamieszkania) zaświadczenie o wysokości przeciętnego miesięcznego dochodu przypadającego na jednego członka jej gospodarstwa domowego.</a:t>
            </a:r>
          </a:p>
          <a:p>
            <a:endParaRPr lang="pl-PL" sz="2800" dirty="0"/>
          </a:p>
          <a:p>
            <a:r>
              <a:rPr lang="pl-PL" sz="2400" dirty="0"/>
              <a:t>W naszym przypadku GOPS Radziejowice ul. Kubickiego 3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9E9936D-DED4-4D02-AF07-245104735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22" y="187884"/>
            <a:ext cx="2528060" cy="12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9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C798A95-41D3-4125-8C6B-B14735C711F2}"/>
              </a:ext>
            </a:extLst>
          </p:cNvPr>
          <p:cNvSpPr txBox="1"/>
          <p:nvPr/>
        </p:nvSpPr>
        <p:spPr>
          <a:xfrm>
            <a:off x="810706" y="1726099"/>
            <a:ext cx="890833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•	</a:t>
            </a:r>
            <a:r>
              <a:rPr lang="pl-PL" sz="2400" dirty="0"/>
              <a:t>W przypadku 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najwyższego</a:t>
            </a:r>
            <a:r>
              <a:rPr lang="pl-PL" sz="2400" dirty="0"/>
              <a:t> poziomu dofinansowania – gdy wnioskodawca ma 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ustalone prawo do otrzymywania zasiłku stałego, zasiłku okresowego, zasiłku rodzinnego lub specjalnego zasiłku opiekuńczego </a:t>
            </a:r>
            <a:r>
              <a:rPr lang="pl-PL" sz="2400" dirty="0"/>
              <a:t>– nie musi dostarczać zaświadczenia o dochodach, wystarczy zaświadczenie potwierdzające ustalone prawo do ww. zasiłku, zawierające dodatkowo wskazanie jego rodzaju i okresu, na który został przyznany (zasiłek musi przysługiwać w każdym z kolejnych 6 miesięcy kalendarzowych poprzedzających miesiąc złożenia wniosku o wydanie zaświadczenia oraz co najmniej do dnia złożenia wniosku o dofinansowanie).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AD2B471-4B99-449A-80E6-49271A4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77" y="186450"/>
            <a:ext cx="2565768" cy="129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2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557986F-FC0B-4551-AA4F-F080C3A9C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9E9C25D-5FEB-436E-8B4E-B91251F7A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22" y="976770"/>
            <a:ext cx="1821049" cy="92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4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8BF613B-C415-49B5-BC29-DACFFAF33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BED89B9-11A8-42A1-9DE6-551E3BB70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93" y="1"/>
            <a:ext cx="1874186" cy="8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0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D84B27B-88D6-4E24-B02A-A1BEC5C4AA61}"/>
              </a:ext>
            </a:extLst>
          </p:cNvPr>
          <p:cNvSpPr txBox="1"/>
          <p:nvPr/>
        </p:nvSpPr>
        <p:spPr>
          <a:xfrm>
            <a:off x="254523" y="551289"/>
            <a:ext cx="121920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Zapowiadana ścieżka bankowa w programie „Czyste Powietrze”, czyli nabór wniosków o dotacje na częściową spłatę kapitału </a:t>
            </a:r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kredytu bankowego, ruszyła 6 lipca 2021 r.</a:t>
            </a:r>
          </a:p>
          <a:p>
            <a:endParaRPr lang="pl-PL" dirty="0"/>
          </a:p>
          <a:p>
            <a:r>
              <a:rPr lang="pl-PL" sz="1600" dirty="0"/>
              <a:t>Część warunków dofinansowania dla ścieżki bankowej została zmieniona w stosunku do zwykłej ścieżki, realizowanej za pośrednictwem wojewódzkich funduszy ochrony środowiska i gospodarki wodnej. Najważniejsze zmiany to:</a:t>
            </a:r>
          </a:p>
          <a:p>
            <a:endParaRPr lang="pl-PL" sz="1600" dirty="0"/>
          </a:p>
          <a:p>
            <a:r>
              <a:rPr lang="pl-PL" sz="1600" dirty="0"/>
              <a:t>    </a:t>
            </a:r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rozpoczęcie przedsięwzięcia</a:t>
            </a:r>
          </a:p>
          <a:p>
            <a:r>
              <a:rPr lang="pl-PL" sz="1600" dirty="0"/>
              <a:t>        w przypadku wniosków składanych w wfośigw: do 6 miesięcy przed złożeniem wniosku</a:t>
            </a:r>
          </a:p>
          <a:p>
            <a:r>
              <a:rPr lang="pl-PL" sz="1600" dirty="0"/>
              <a:t>        </a:t>
            </a:r>
            <a:r>
              <a:rPr lang="pl-PL" sz="1600" u="sng" dirty="0"/>
              <a:t>w przypadku banków: od daty złożenia wniosku</a:t>
            </a:r>
          </a:p>
          <a:p>
            <a:r>
              <a:rPr lang="pl-PL" sz="1600" dirty="0"/>
              <a:t>    </a:t>
            </a:r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okres realizacji:</a:t>
            </a:r>
          </a:p>
          <a:p>
            <a:r>
              <a:rPr lang="pl-PL" sz="1600" dirty="0"/>
              <a:t>        wfośigw: 30/36 miesięcy od dnia złożenia wniosku</a:t>
            </a:r>
          </a:p>
          <a:p>
            <a:r>
              <a:rPr lang="pl-PL" sz="1600" dirty="0"/>
              <a:t>        </a:t>
            </a:r>
            <a:r>
              <a:rPr lang="pl-PL" sz="1600" u="sng" dirty="0"/>
              <a:t>bank: 18 miesięcy od dnia złożenia wniosku</a:t>
            </a:r>
          </a:p>
          <a:p>
            <a:r>
              <a:rPr lang="pl-PL" sz="1600" dirty="0"/>
              <a:t>    </a:t>
            </a:r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rozliczenie wniosku:</a:t>
            </a:r>
          </a:p>
          <a:p>
            <a:r>
              <a:rPr lang="pl-PL" sz="1600" dirty="0"/>
              <a:t>        wfośigw: maksymalnie w trzech częściach</a:t>
            </a:r>
          </a:p>
          <a:p>
            <a:r>
              <a:rPr lang="pl-PL" sz="1600" dirty="0"/>
              <a:t>        </a:t>
            </a:r>
            <a:r>
              <a:rPr lang="pl-PL" sz="1600" u="sng" dirty="0"/>
              <a:t>bank: rozliczenie całości po zakończeniu przedsięwzięcia</a:t>
            </a:r>
          </a:p>
          <a:p>
            <a:r>
              <a:rPr lang="pl-PL" sz="1600" dirty="0"/>
              <a:t>    </a:t>
            </a:r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korekta wniosku:</a:t>
            </a:r>
          </a:p>
          <a:p>
            <a:r>
              <a:rPr lang="pl-PL" sz="1600" dirty="0"/>
              <a:t>        wfośigw: tak</a:t>
            </a:r>
          </a:p>
          <a:p>
            <a:r>
              <a:rPr lang="pl-PL" sz="1600" dirty="0"/>
              <a:t>        </a:t>
            </a:r>
            <a:r>
              <a:rPr lang="pl-PL" sz="1600" u="sng" dirty="0"/>
              <a:t>bank: nie, możliwość ponownego złożenia wniosku</a:t>
            </a:r>
          </a:p>
          <a:p>
            <a:endParaRPr lang="pl-PL" sz="1600" dirty="0"/>
          </a:p>
          <a:p>
            <a:r>
              <a:rPr lang="pl-PL" sz="1600" dirty="0"/>
              <a:t>Warunkiem wypłaty dotacji na częściową spłatę kapitału kredytu jest wypłacenie beneficjentowi przez bank kredytu z przeznaczeniem wyłącznie na cele zgodne z programem „Czyste Powietrze”, w tym co najmniej w 95% na pokrycie kosztów kwalifikowanych, oraz wykorzystanie tego kredytu przez beneficjenta zgodnie z jego przeznaczeniem.</a:t>
            </a:r>
          </a:p>
          <a:p>
            <a:endParaRPr lang="pl-PL" sz="1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BCFF0F-0A4A-4863-9B3D-46D7FADDF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96" y="2956398"/>
            <a:ext cx="3178510" cy="16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5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87A5FD6-9697-4C44-85DD-37F681DE2CF1}"/>
              </a:ext>
            </a:extLst>
          </p:cNvPr>
          <p:cNvSpPr txBox="1"/>
          <p:nvPr/>
        </p:nvSpPr>
        <p:spPr>
          <a:xfrm>
            <a:off x="-383357" y="1150070"/>
            <a:ext cx="1196261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Lista banków, które uruchomiły Kredyt Czyste Powietrze:</a:t>
            </a:r>
          </a:p>
          <a:p>
            <a:pPr algn="ctr"/>
            <a:endParaRPr lang="pl-PL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l-PL" sz="2000" dirty="0"/>
              <a:t>1. </a:t>
            </a:r>
            <a:r>
              <a:rPr lang="pl-PL" sz="2000" b="1" dirty="0"/>
              <a:t>Alior Bank  </a:t>
            </a:r>
            <a:r>
              <a:rPr lang="pl-PL" sz="2000" dirty="0"/>
              <a:t>(od 6.07.2021 r.)</a:t>
            </a:r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2. </a:t>
            </a:r>
            <a:r>
              <a:rPr lang="pl-PL" sz="2000" b="1" dirty="0"/>
              <a:t>Bank Ochrony Środowiska  </a:t>
            </a:r>
            <a:r>
              <a:rPr lang="pl-PL" sz="2000" dirty="0"/>
              <a:t>(od 6.07.2021 r.)</a:t>
            </a:r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3. </a:t>
            </a:r>
            <a:r>
              <a:rPr lang="pl-PL" sz="2000" b="1" dirty="0"/>
              <a:t>BNP </a:t>
            </a:r>
            <a:r>
              <a:rPr lang="pl-PL" sz="2000" b="1" dirty="0" err="1"/>
              <a:t>Paribas</a:t>
            </a:r>
            <a:r>
              <a:rPr lang="pl-PL" sz="2000" b="1" dirty="0"/>
              <a:t> Bank Polska </a:t>
            </a:r>
            <a:r>
              <a:rPr lang="pl-PL" sz="2000" dirty="0"/>
              <a:t>(od 27.09.2021 r.)</a:t>
            </a:r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4. </a:t>
            </a:r>
            <a:r>
              <a:rPr lang="pl-PL" sz="2000" b="1" dirty="0" err="1"/>
              <a:t>Credit</a:t>
            </a:r>
            <a:r>
              <a:rPr lang="pl-PL" sz="2000" b="1" dirty="0"/>
              <a:t> </a:t>
            </a:r>
            <a:r>
              <a:rPr lang="pl-PL" sz="2000" b="1" dirty="0" err="1"/>
              <a:t>Agricole</a:t>
            </a:r>
            <a:r>
              <a:rPr lang="pl-PL" sz="2000" b="1" dirty="0"/>
              <a:t> Bank Polska</a:t>
            </a:r>
            <a:r>
              <a:rPr lang="pl-PL" sz="2000" dirty="0"/>
              <a:t> (od 26.10.2021 r.)</a:t>
            </a:r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5. </a:t>
            </a:r>
            <a:r>
              <a:rPr lang="pl-PL" sz="2000" b="1" dirty="0"/>
              <a:t>Bank Polskiej Spółdzielczości S.A. </a:t>
            </a:r>
            <a:r>
              <a:rPr lang="pl-PL" sz="2000" dirty="0"/>
              <a:t>(od 16.12.2021 r.)</a:t>
            </a:r>
          </a:p>
          <a:p>
            <a:pPr algn="ctr"/>
            <a:r>
              <a:rPr lang="pl-PL" sz="2000" dirty="0"/>
              <a:t>oraz </a:t>
            </a:r>
            <a:r>
              <a:rPr lang="pl-PL" sz="2000" b="1" dirty="0"/>
              <a:t>Banki Spółdzielcze z Grupy BPS</a:t>
            </a:r>
            <a:r>
              <a:rPr lang="pl-PL" sz="2000" dirty="0"/>
              <a:t>:	</a:t>
            </a:r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6. </a:t>
            </a:r>
            <a:r>
              <a:rPr lang="pl-PL" sz="2000" b="1" dirty="0"/>
              <a:t>SGB-Bank S.A. wraz z Bankami Spółdzielczymi SGB </a:t>
            </a:r>
            <a:r>
              <a:rPr lang="pl-PL" sz="2000" dirty="0"/>
              <a:t>(od 19.01.2022 r.)</a:t>
            </a:r>
          </a:p>
          <a:p>
            <a:pPr algn="ctr"/>
            <a:endParaRPr lang="pl-PL" sz="1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708703-63EB-4669-8042-9F61B802A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401" y="156638"/>
            <a:ext cx="2678889" cy="13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4628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1284</TotalTime>
  <Words>2118</Words>
  <Application>Microsoft Office PowerPoint</Application>
  <PresentationFormat>Panoramiczny</PresentationFormat>
  <Paragraphs>184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Rydzewska</dc:creator>
  <cp:lastModifiedBy>Agnieszka Rydzewska</cp:lastModifiedBy>
  <cp:revision>4</cp:revision>
  <dcterms:created xsi:type="dcterms:W3CDTF">2022-03-24T13:01:00Z</dcterms:created>
  <dcterms:modified xsi:type="dcterms:W3CDTF">2022-03-28T11:04:52Z</dcterms:modified>
</cp:coreProperties>
</file>