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sldIdLst>
    <p:sldId id="256" r:id="rId2"/>
    <p:sldId id="292" r:id="rId3"/>
    <p:sldId id="257" r:id="rId4"/>
    <p:sldId id="294" r:id="rId5"/>
    <p:sldId id="293" r:id="rId6"/>
    <p:sldId id="268" r:id="rId7"/>
    <p:sldId id="258" r:id="rId8"/>
    <p:sldId id="295" r:id="rId9"/>
    <p:sldId id="259" r:id="rId10"/>
    <p:sldId id="260" r:id="rId11"/>
    <p:sldId id="297" r:id="rId12"/>
    <p:sldId id="261" r:id="rId13"/>
    <p:sldId id="262" r:id="rId14"/>
    <p:sldId id="263" r:id="rId15"/>
    <p:sldId id="296" r:id="rId16"/>
    <p:sldId id="264" r:id="rId17"/>
    <p:sldId id="265" r:id="rId18"/>
    <p:sldId id="266" r:id="rId19"/>
    <p:sldId id="269" r:id="rId20"/>
    <p:sldId id="291" r:id="rId21"/>
    <p:sldId id="270" r:id="rId22"/>
    <p:sldId id="271" r:id="rId23"/>
    <p:sldId id="272" r:id="rId24"/>
    <p:sldId id="275" r:id="rId25"/>
    <p:sldId id="277" r:id="rId26"/>
    <p:sldId id="278" r:id="rId27"/>
    <p:sldId id="282" r:id="rId28"/>
    <p:sldId id="283" r:id="rId29"/>
    <p:sldId id="284" r:id="rId30"/>
    <p:sldId id="285" r:id="rId31"/>
    <p:sldId id="298" r:id="rId3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956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822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432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346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9061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300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0729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48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174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49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16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443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242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40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398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49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BC5C5-EC17-4B7E-84B3-6FDB90A20FC0}" type="datetimeFigureOut">
              <a:rPr lang="pl-PL" smtClean="0"/>
              <a:t>2021-12-10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2D9417-505C-4377-B535-94DC5BD61A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359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  <p:sldLayoutId id="2147483909" r:id="rId15"/>
    <p:sldLayoutId id="21474839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radztwo-energetyczne.gov.pl/kontakt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v.pl/web/gov/skorzystaj-z-programu-czyste-powietrz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doradztwo-energetyczne.gov.pl/kontakt" TargetMode="External"/><Relationship Id="rId2" Type="http://schemas.openxmlformats.org/officeDocument/2006/relationships/hyperlink" Target="https://lista-zum.ios.edu.pl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zystepowietrze.gov.pl/akademia-czystego-powietrza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zone.gunb.gov.pl/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kalkulatorczystepowietrze.kape.gov.pl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D32FA5-98F9-4733-A086-27BF7E691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15D0F03-7985-4334-858C-516ACDF115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BDBDF2E-D8DF-4130-9122-8811515FA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94" y="1"/>
            <a:ext cx="11161336" cy="685800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F9AB8E8F-C180-4394-BD74-AF1F1B892B96}"/>
              </a:ext>
            </a:extLst>
          </p:cNvPr>
          <p:cNvSpPr txBox="1"/>
          <p:nvPr/>
        </p:nvSpPr>
        <p:spPr>
          <a:xfrm>
            <a:off x="1948206" y="5552566"/>
            <a:ext cx="8295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dirty="0">
                <a:solidFill>
                  <a:schemeClr val="bg1"/>
                </a:solidFill>
              </a:rPr>
              <a:t>13 grudnia 2021 r.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8B067B13-0485-4F45-8082-1527A6E678FA}"/>
              </a:ext>
            </a:extLst>
          </p:cNvPr>
          <p:cNvSpPr txBox="1"/>
          <p:nvPr/>
        </p:nvSpPr>
        <p:spPr>
          <a:xfrm>
            <a:off x="1610584" y="399088"/>
            <a:ext cx="90574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400" dirty="0">
                <a:solidFill>
                  <a:schemeClr val="bg1"/>
                </a:solidFill>
              </a:rPr>
              <a:t>     SPOTKANIE INFORMACYJNE DLA </a:t>
            </a:r>
          </a:p>
          <a:p>
            <a:r>
              <a:rPr lang="pl-PL" sz="4400" dirty="0">
                <a:solidFill>
                  <a:schemeClr val="bg1"/>
                </a:solidFill>
              </a:rPr>
              <a:t>MIESZKAŃCÓW GMINY RADZIEJOWICE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D37DBC89-FB4F-416A-8510-AEF8096ED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687" y="5624183"/>
            <a:ext cx="2333951" cy="118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53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39F43192-10A7-45D7-A61B-0D0119A1B624}"/>
              </a:ext>
            </a:extLst>
          </p:cNvPr>
          <p:cNvSpPr txBox="1"/>
          <p:nvPr/>
        </p:nvSpPr>
        <p:spPr>
          <a:xfrm>
            <a:off x="389642" y="981928"/>
            <a:ext cx="11981467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4. Czy można skorzystać z dofinansowania wymiany kotła i ocieplenia budynku istniejącego (części parterowej), który obecnie będzie nadbudowywany? (jest pozwolenie na budowę z 2019 r.)</a:t>
            </a:r>
          </a:p>
          <a:p>
            <a:endParaRPr lang="pl-PL" dirty="0"/>
          </a:p>
          <a:p>
            <a:r>
              <a:rPr lang="pl-PL" dirty="0">
                <a:effectLst/>
              </a:rPr>
              <a:t>Zgodnie z zapisami Programu, kwalifikowane są wydatki poniesione w budynkach istniejących oddanych do użytkowania (niezależnie czy jest to podpiwniczenie, parter czy piętro budynku jednorodzinnego). Program nie dofinansowuje zadań termomodernizacyjnych i instalacyjnych dla rozbudowywanych, przebudowywanych części budynku, dla których projekt budowlany musi uwzględniać już wykonanie np. ocieplenia przegród budowlanych zgodnie z odpowiednimi wymaganiami technicznymi określonymi w przepisach Prawa budowlanego. Zatem dofinansowanie można uzyskać ale jedynie na prace w części już istniejącej.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b="1" dirty="0"/>
              <a:t>5. Czy jest możliwość uzyskania dofinansowania w ramach programu do wymiany źródła ciepła wraz z ociepleniem tylko stropodachu (dach płaski pokryty papą bez strychu) bez ocieplania całości budynku?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Tak, jest taka możliwość. Wykonanie ocieplenia budynku nie jest wymagane.</a:t>
            </a:r>
          </a:p>
          <a:p>
            <a:endParaRPr lang="pl-PL" dirty="0">
              <a:effectLst/>
            </a:endParaRPr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DB3C250-C0F0-4C92-BC9C-9DD632B82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221" y="5105409"/>
            <a:ext cx="3462779" cy="175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852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2D09476-4855-47B0-89E1-DABD0B9F9C6F}"/>
              </a:ext>
            </a:extLst>
          </p:cNvPr>
          <p:cNvSpPr txBox="1"/>
          <p:nvPr/>
        </p:nvSpPr>
        <p:spPr>
          <a:xfrm>
            <a:off x="377072" y="1419381"/>
            <a:ext cx="1128388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6. Co w przypadku, kiedy minimalna grubość wełny wyliczona w kalkulatorze grubości izolacji wynosi 21 cm, a w sklepach dostępna jest wełna o grubości 20 cm. Czy jest przyjęta jakaś tolerancja w grubości lub inna możliwość?</a:t>
            </a:r>
          </a:p>
          <a:p>
            <a:endParaRPr lang="pl-PL" b="1" dirty="0"/>
          </a:p>
          <a:p>
            <a:endParaRPr lang="pl-PL" b="1" dirty="0"/>
          </a:p>
          <a:p>
            <a:r>
              <a:rPr lang="pl-PL" dirty="0">
                <a:effectLst/>
              </a:rPr>
              <a:t>W programie „Czyste Powietrze” beneficjent zobowiązuje się, że wszelkie prace związane z przedsięwzięciem wykona zgodnie z przepisami prawa budowlanego, w tym również z obowiązującym rozporządzeniem dot. warunków technicznych dla przegród i wymaganych wartości współczynnika przenikania ciepła U po wykonaniu ocieplenia (rozporządzenie Ministra Infrastruktury z dnia 12 kwietnia 2002 r. w sprawie warunków technicznych, jakim powinny odpowiadać budynki i ich usytuowanie, tj. Dz. U. z 2015 r., poz. 1422, z </a:t>
            </a:r>
            <a:r>
              <a:rPr lang="pl-PL" dirty="0" err="1">
                <a:effectLst/>
              </a:rPr>
              <a:t>późn</a:t>
            </a:r>
            <a:r>
              <a:rPr lang="pl-PL" dirty="0">
                <a:effectLst/>
              </a:rPr>
              <a:t>. zm.). Dlatego zaleca się, aby było to potwierdzone za pomocą raportu z kalkulatora grubości izolacji lub na podstawie wykonanego audytu. Według naszej wiedzy, obecnie na rynku producenci oferują materiały izolacyjne, których grubość zwiększa się co 1 cm.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AB0AD6F-D0CF-451C-A520-C04CD6004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732" y="5267627"/>
            <a:ext cx="3142268" cy="159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34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EEED04A-D5A5-43DB-91B7-35B8733DBF93}"/>
              </a:ext>
            </a:extLst>
          </p:cNvPr>
          <p:cNvSpPr txBox="1"/>
          <p:nvPr/>
        </p:nvSpPr>
        <p:spPr>
          <a:xfrm>
            <a:off x="213674" y="261323"/>
            <a:ext cx="1176465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7. Czy składając wniosek na termomodernizację i wymianę kotła ważna jest kolejność wykonanych inwestycji?</a:t>
            </a:r>
          </a:p>
          <a:p>
            <a:endParaRPr lang="pl-PL" b="1" dirty="0"/>
          </a:p>
          <a:p>
            <a:r>
              <a:rPr lang="pl-PL" dirty="0">
                <a:effectLst/>
              </a:rPr>
              <a:t>W programie „Czyste Powietrze” kolejność wykonywanych zadań wchodzących w skład przedsięwzięcia jest dowolna, przy czym należy mieć na uwadze, że w sytuacji, gdy w ramach przedsięwzięcia wymieniane jest nieefektywne źródło ciepła, w pierwszym wniosku o płatność wymagane jest rozliczenie wymiany źródła ciepła oraz potwierdzenie likwidacji/trwałego wyłączenia z użytku wszystkich „starych” źródeł ciepła niespełniających warunków programu. W przypadku ścieżki realizowanej bezpośrednio przez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, wypłata dotacji może być zrealizowana maksymalnie w trzech częściach (wnioski częściowe i wniosek końcowy). </a:t>
            </a:r>
          </a:p>
          <a:p>
            <a:endParaRPr lang="pl-PL" dirty="0"/>
          </a:p>
          <a:p>
            <a:r>
              <a:rPr lang="pl-PL" b="1" dirty="0"/>
              <a:t>8. W jaki sposób sprawdzić, czy wybrane przez nas drzwi i okna spełniają warunki dofinansowania? Czy drzwi wewnętrzne mieszkaniowe również podlegają dofinansowaniu?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Producent/sprzedawca okien i drzwi powinien przedstawić dokument potwierdzający spełnienie wymagań technicznych określonych w rozporządzeniu Ministra Infrastruktury z dnia 12 kwietnia 2002 r. w sprawie warunków technicznych, jakim powinny odpowiadać budynki i ich usytuowanie (tj. Dz. U. z 2015 r., poz. 1422, z </a:t>
            </a:r>
            <a:r>
              <a:rPr lang="pl-PL" dirty="0" err="1">
                <a:effectLst/>
              </a:rPr>
              <a:t>późn</a:t>
            </a:r>
            <a:r>
              <a:rPr lang="pl-PL" dirty="0">
                <a:effectLst/>
              </a:rPr>
              <a:t>. zm.), obowiązujące od 31 grudnia 2020 r. Dołączona karta produktu powinna potwierdzać, czy okna i drzwi spełniają ww. wymagania, w szczególności, czy spełnia je współczynnik przenikania ciepła U.</a:t>
            </a:r>
            <a:br>
              <a:rPr lang="pl-PL" dirty="0">
                <a:effectLst/>
              </a:rPr>
            </a:br>
            <a:br>
              <a:rPr lang="pl-PL" dirty="0">
                <a:effectLst/>
              </a:rPr>
            </a:br>
            <a:r>
              <a:rPr lang="pl-PL" dirty="0">
                <a:effectLst/>
              </a:rPr>
              <a:t>Dofinansowaniu podlegają drzwi zewnętrzne/garażowe, oddzielające powierzchnię ogrzewaną od nieogrzewanej. Drzwi wewnętrzne w mieszkaniu nie kwalifikują się do tej kategorii.</a:t>
            </a:r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11A602B-6E1C-4BA0-A2A6-147964A87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635" y="5948313"/>
            <a:ext cx="1797365" cy="90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88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957CC23-F2C7-4455-AA6B-F40527160153}"/>
              </a:ext>
            </a:extLst>
          </p:cNvPr>
          <p:cNvSpPr txBox="1"/>
          <p:nvPr/>
        </p:nvSpPr>
        <p:spPr>
          <a:xfrm>
            <a:off x="322082" y="0"/>
            <a:ext cx="11547835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b="1" dirty="0"/>
              <a:t>9. Czy jeżeli kalkulator określił grubość ocieplenia na 21 cm, a klient kupił styropian 15 cm i położył go podwójnie (łącznie 30 cm) – to będzie dobrze?</a:t>
            </a:r>
            <a:endParaRPr lang="pl-PL" dirty="0"/>
          </a:p>
          <a:p>
            <a:br>
              <a:rPr lang="pl-PL" dirty="0">
                <a:effectLst/>
              </a:rPr>
            </a:br>
            <a:r>
              <a:rPr lang="pl-PL" dirty="0">
                <a:effectLst/>
              </a:rPr>
              <a:t>Beneficjent może położyć grubszą warstwę ocieplenia, niż wskazał kalkulator, jednakże jest to droższe rozwiązanie i niekoniecznie powodujące większe oszczędności przy ogrzewaniu. Poziom dofinansowania jest taki sam, bez względu na poniesione koszty</a:t>
            </a:r>
          </a:p>
          <a:p>
            <a:endParaRPr lang="pl-PL" dirty="0"/>
          </a:p>
          <a:p>
            <a:r>
              <a:rPr lang="pl-PL" b="1" dirty="0"/>
              <a:t>10. Czy jeżeli w budynku znajduję się jedynie ogrzewanie elektryczne, to osoba zainteresowana może wnioskować o dofinansowanie na ocieplenie budynku?</a:t>
            </a:r>
          </a:p>
          <a:p>
            <a:endParaRPr lang="pl-PL" b="1" dirty="0"/>
          </a:p>
          <a:p>
            <a:r>
              <a:rPr lang="pl-PL" dirty="0">
                <a:effectLst/>
              </a:rPr>
              <a:t>Tak, jeżeli w budynku jest ogrzewanie elektryczne i jest ono jedynym źródłem ciepła w budynku, to jest to źródło ciepła spełniające warunki w programie. W takiej sytuacji możliwe jest ubieganie się o dofinansowanie na ocieplenie przegród budowlanych, wymianę stolarki okiennej i drzwiowej, zakup i montaż wentylacji mechanicznej z odzyskiem ciepła i wykonanie dokumentacji. Należy jednak pamiętać, że na przedsięwzięcia realizowane w budynkach, na budowę których po 31 grudnia 2013 r.:</a:t>
            </a:r>
            <a:br>
              <a:rPr lang="pl-PL" dirty="0">
                <a:effectLst/>
              </a:rPr>
            </a:br>
            <a:br>
              <a:rPr lang="pl-PL" dirty="0">
                <a:effectLst/>
              </a:rPr>
            </a:br>
            <a:r>
              <a:rPr lang="pl-PL" dirty="0">
                <a:effectLst/>
              </a:rPr>
              <a:t>1) został złożony wniosek o pozwolenie na budowę lub odrębny wniosek o zatwierdzenie projektu budowlanego,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2) zostało dokonane zgłoszenie budowy lub wykonania robót budowlanych w przypadku, gdy nie jest wymagane uzyskanie decyzji o pozwoleniu na budowę, 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nie udziela się dofinansowania na zakres kosztów kwalifikowanych wskazany w tabeli 3 załącznika 2 lub 2a do programu, tj. „Ocieplenie przegród budowlanych, stolarka okienna i drzwiowa”.</a:t>
            </a:r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72AB440-4FC3-4561-80AD-D5FAAF000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703" y="6116886"/>
            <a:ext cx="1464297" cy="74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0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31E9D1C-CE62-4ABF-85A5-6EBD4E5A9024}"/>
              </a:ext>
            </a:extLst>
          </p:cNvPr>
          <p:cNvSpPr txBox="1"/>
          <p:nvPr/>
        </p:nvSpPr>
        <p:spPr>
          <a:xfrm>
            <a:off x="263951" y="565608"/>
            <a:ext cx="1142528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       					</a:t>
            </a:r>
            <a:r>
              <a:rPr lang="pl-PL" sz="4000" dirty="0">
                <a:solidFill>
                  <a:schemeClr val="accent2">
                    <a:lumMod val="75000"/>
                  </a:schemeClr>
                </a:solidFill>
              </a:rPr>
              <a:t>       3)  WNIOSKI:</a:t>
            </a:r>
          </a:p>
          <a:p>
            <a:endParaRPr lang="pl-PL" dirty="0"/>
          </a:p>
          <a:p>
            <a:pPr algn="just"/>
            <a:r>
              <a:rPr lang="pl-PL" sz="3200" dirty="0">
                <a:solidFill>
                  <a:srgbClr val="C00000"/>
                </a:solidFill>
              </a:rPr>
              <a:t>				Etapy realizacji całego przedsięwzięcia:</a:t>
            </a:r>
          </a:p>
          <a:p>
            <a:pPr algn="just"/>
            <a:r>
              <a:rPr lang="pl-PL" dirty="0"/>
              <a:t>1)</a:t>
            </a:r>
            <a:r>
              <a:rPr lang="pl-PL" sz="3200" dirty="0">
                <a:solidFill>
                  <a:srgbClr val="C00000"/>
                </a:solidFill>
              </a:rPr>
              <a:t>	</a:t>
            </a:r>
            <a:r>
              <a:rPr lang="pl-PL" dirty="0"/>
              <a:t>Złożenie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wniosku</a:t>
            </a:r>
            <a:r>
              <a:rPr lang="pl-PL" u="sng" dirty="0"/>
              <a:t>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o dofinansowanie </a:t>
            </a:r>
            <a:r>
              <a:rPr lang="pl-PL" dirty="0"/>
              <a:t>w ramach programu Czyste Powietrze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r>
              <a:rPr lang="pl-PL" dirty="0"/>
              <a:t>2)    Realizacja wymiany starego źródła ciepła, gromadzenie wszystkich dokumentów dotyczących realizacji przedsięwzięcia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3)  Otrzymanie z </a:t>
            </a:r>
            <a:r>
              <a:rPr lang="pl-PL" dirty="0" err="1"/>
              <a:t>WFOŚiGW</a:t>
            </a:r>
            <a:r>
              <a:rPr lang="pl-PL" dirty="0"/>
              <a:t> dokumentu potwierdzającego przyznanie dofinansowania, data odbioru niniejszego pisma stanowi jednocześnie datę podpisania umowy przez Beneficjenta z Funduszem.</a:t>
            </a:r>
          </a:p>
          <a:p>
            <a:pPr algn="just"/>
            <a:endParaRPr lang="pl-PL" dirty="0"/>
          </a:p>
          <a:p>
            <a:pPr marL="342900" indent="-342900" algn="just">
              <a:buAutoNum type="arabicParenR" startAt="4"/>
            </a:pPr>
            <a:r>
              <a:rPr lang="pl-PL" dirty="0"/>
              <a:t>   Złożenie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wniosku o płatność </a:t>
            </a:r>
            <a:r>
              <a:rPr lang="pl-PL" dirty="0"/>
              <a:t>wraz z kompletem załączników</a:t>
            </a:r>
          </a:p>
          <a:p>
            <a:pPr marL="342900" indent="-342900" algn="just">
              <a:buAutoNum type="arabicParenR" startAt="4"/>
            </a:pPr>
            <a:endParaRPr lang="pl-PL" dirty="0"/>
          </a:p>
          <a:p>
            <a:pPr algn="just"/>
            <a:r>
              <a:rPr lang="pl-PL" dirty="0"/>
              <a:t>5)	 Wypłata dotacji</a:t>
            </a:r>
          </a:p>
          <a:p>
            <a:pPr marL="342900" indent="-342900" algn="just">
              <a:buAutoNum type="arabicParenR" startAt="4"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0B91033C-5F0B-4367-9B96-3298CD2DC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499" y="5509864"/>
            <a:ext cx="2661501" cy="134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20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834EF17-91BB-432F-A93B-14C31E1F03EB}"/>
              </a:ext>
            </a:extLst>
          </p:cNvPr>
          <p:cNvSpPr txBox="1"/>
          <p:nvPr/>
        </p:nvSpPr>
        <p:spPr>
          <a:xfrm>
            <a:off x="246668" y="565911"/>
            <a:ext cx="1169866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b="1" dirty="0"/>
              <a:t>Jakie dodatkowe dokumenty należy dołączyć do wniosku o dofinansowanie?</a:t>
            </a:r>
          </a:p>
          <a:p>
            <a:pPr marL="342900" indent="-342900">
              <a:buAutoNum type="arabicPeriod"/>
            </a:pPr>
            <a:endParaRPr lang="pl-PL" dirty="0"/>
          </a:p>
          <a:p>
            <a:r>
              <a:rPr lang="pl-PL" dirty="0">
                <a:effectLst/>
              </a:rPr>
              <a:t>Jeżeli dla budynku lub nieruchomości gruntowej nie została założona księga wieczysta, to należy dostarczyć dokument potwierdzający prawo własności budynku.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Należy również dostarczyć odpowiednio: oświadczenie wszystkich pozostałych współwłaścicieli o wyrażeniu zgody na realizację przedsięwzięcia oraz współmałżonka o wyrażeniu zgody na zaciągnięcie zobowiązań.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Do wniosku o podwyższony poziom dofinansowania należy dołączyć zaświadczenie o dochodach wydane przez gminę zgodnie z art. 411 ust. 10g ustawy – Prawo ochrony środowiska.</a:t>
            </a:r>
          </a:p>
          <a:p>
            <a:endParaRPr lang="pl-PL" dirty="0"/>
          </a:p>
          <a:p>
            <a:endParaRPr lang="pl-PL" dirty="0">
              <a:effectLst/>
            </a:endParaRPr>
          </a:p>
          <a:p>
            <a:r>
              <a:rPr lang="pl-PL" b="1" dirty="0"/>
              <a:t>2</a:t>
            </a:r>
            <a:r>
              <a:rPr lang="pl-PL" dirty="0"/>
              <a:t>. </a:t>
            </a:r>
            <a:r>
              <a:rPr lang="pl-PL" b="1" dirty="0"/>
              <a:t>Ile jest czasu na złożenie korekty wniosku o dofinansowanie w „Czystym Powietrzu”?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Czas na złożenie korekty uzależniony jest od tego, czy zostało wysłane przez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wezwanie do uzupełnienia wniosku, czy też korekta składana jest z inicjatywy wnioskodawcy w celu zmodyfikowania np. zakresu rzeczowego. W pierwszym przypadku obowiązuje 10 dni roboczych od momentu otrzymania wezwania, przy czym korekta/uzupełnienie powinno wpłynąć przed upływem tego terminu do właściwego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. W drugiej sytuacji, wnioskodawca ma prawo do jednokrotnej korekty wniosku bez wezwania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,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czas na rozpatrzenie wniosku (tj. 30 dni) naliczany jest od daty wpływu tej korekty do właściwego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161061A-F37B-4906-80BA-C8BC4E07C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157" y="5788058"/>
            <a:ext cx="2111843" cy="106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460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5FE64E9-5891-444A-91D9-B38751B189BF}"/>
              </a:ext>
            </a:extLst>
          </p:cNvPr>
          <p:cNvSpPr txBox="1"/>
          <p:nvPr/>
        </p:nvSpPr>
        <p:spPr>
          <a:xfrm>
            <a:off x="395926" y="984830"/>
            <a:ext cx="115949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3. W jaki sposób mogę uzyskać informacje dotyczące programu „Czyste Powietrze”, </a:t>
            </a:r>
            <a:r>
              <a:rPr lang="pl-PL" b="1" dirty="0" err="1"/>
              <a:t>WoD</a:t>
            </a:r>
            <a:r>
              <a:rPr lang="pl-PL" b="1" dirty="0"/>
              <a:t>, </a:t>
            </a:r>
            <a:r>
              <a:rPr lang="pl-PL" b="1" dirty="0" err="1"/>
              <a:t>WoP</a:t>
            </a:r>
            <a:r>
              <a:rPr lang="pl-PL" b="1" dirty="0"/>
              <a:t> i przede wszystkim statusu wniosku? Gdzie znajdę pomoc?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Zachęcamy przede wszystkim do zapoznania się ze stroną internetową programu „Czyste Powietrze”: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czystepowietrze.gov.pl oraz stronami internetowymi wojewódzkich funduszy ochrony środowiska i gospodarki wodnej (każde województwo ma swój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). Tam znajdują się szczegółowe informacje na temat wniosków o dofinansowanie i płatność oraz sposobach ich wypełniania (pomocne i ważne dokumenty to instrukcje na stronach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).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Jeżeli chodzi o status wniosku, to można skorzystać z infolinii, które poszczególne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mają uruchomione. Warto też zaglądać na Portal Beneficjenta danego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, gdzie taki status wyświetla się po zalogowaniu. Jeśli wniosek o dofinansowanie lub wniosek o płatność złożony został z wykorzystaniem systemu GWD (Generator Wniosków o Dofinansowanie) statusy potwierdzające prawidłowe zweryfikowanie, złożenie i dostarczenie wniosku do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są również dostępne w systemie GWD.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W każdym przypadku – np. pytań dotyczących programu, wniosków, wątpliwości – polecamy kontakt mailowy z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i/lub doradcami energetycznymi, którzy funkcjonują przy każdym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(kontakty: </a:t>
            </a:r>
            <a:r>
              <a:rPr lang="pl-PL" dirty="0">
                <a:effectLst/>
                <a:hlinkClick r:id="rId2"/>
              </a:rPr>
              <a:t>doradztwo-energetyczne.gov.pl/kontakt</a:t>
            </a:r>
            <a:r>
              <a:rPr lang="pl-PL" dirty="0">
                <a:effectLst/>
              </a:rPr>
              <a:t>).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DD6F314-E5EA-4858-BF39-314B13F3A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853" y="5716113"/>
            <a:ext cx="2256148" cy="114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947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E09E049-0B94-4BDC-8C27-07C7E57FC89C}"/>
              </a:ext>
            </a:extLst>
          </p:cNvPr>
          <p:cNvSpPr txBox="1"/>
          <p:nvPr/>
        </p:nvSpPr>
        <p:spPr>
          <a:xfrm>
            <a:off x="443060" y="2150133"/>
            <a:ext cx="1149127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4. Jeśli petent musi złożyć wniosek internetowo i dostarczyć do gminy, to co trzeba dalej z nim zrobić?</a:t>
            </a:r>
          </a:p>
          <a:p>
            <a:endParaRPr lang="pl-PL" b="1" dirty="0"/>
          </a:p>
          <a:p>
            <a:r>
              <a:rPr lang="pl-PL" dirty="0">
                <a:effectLst/>
              </a:rPr>
              <a:t>W przypadku, gdy wniosek o dofinansowanie składany jest przez Portal Beneficjenta dostępny na stronach internetowych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, wnioskodawca wysyła wniosek przez ww. portal do właściwego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, następnie drukuje wniosek i podpisaną wersję papierową (z wymaganymi załącznikami) dostarcza do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lub do gminy, która zawarła porozumienie z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. Gmina następnie przekazuje wniosek o dofinansowanie do właściwego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obejmującego swoim działaniem teren województwa, w którym zlokalizowany jest budynek/lokal mieszkalny.</a:t>
            </a:r>
          </a:p>
          <a:p>
            <a:endParaRPr lang="pl-PL" dirty="0"/>
          </a:p>
          <a:p>
            <a:endParaRPr lang="pl-PL" dirty="0">
              <a:effectLst/>
            </a:endParaRPr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3213A09-0259-452C-A922-72AC0F1380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852" y="5716110"/>
            <a:ext cx="2256147" cy="114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335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00D20A8-EE97-40DD-900C-857E9E3D2A81}"/>
              </a:ext>
            </a:extLst>
          </p:cNvPr>
          <p:cNvSpPr txBox="1"/>
          <p:nvPr/>
        </p:nvSpPr>
        <p:spPr>
          <a:xfrm>
            <a:off x="455629" y="1275540"/>
            <a:ext cx="1173637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5. Czy jeżeli beneficjent ma podpis elektroniczny musi dostarczyć dokumenty jeszcze przez pocztę?</a:t>
            </a:r>
            <a:endParaRPr lang="pl-PL" dirty="0"/>
          </a:p>
          <a:p>
            <a:r>
              <a:rPr lang="pl-PL" dirty="0">
                <a:effectLst/>
              </a:rPr>
              <a:t>W programie „Czyste Powietrze” wnioskodawca może złożyć wniosek o dofinansowanie w następujący sposób:</a:t>
            </a:r>
            <a:br>
              <a:rPr lang="pl-PL" dirty="0">
                <a:effectLst/>
              </a:rPr>
            </a:br>
            <a:br>
              <a:rPr lang="pl-PL" dirty="0">
                <a:effectLst/>
              </a:rPr>
            </a:br>
            <a:r>
              <a:rPr lang="pl-PL" dirty="0">
                <a:effectLst/>
              </a:rPr>
              <a:t>1) przez serwis gov.pl (zakładka „Nieruchomości i środowisko”, opcja „Skorzystaj z programu Czyste Powietrze”), gdzie złoży wniosek w prosty sposób i wyłącznie drogą elektroniczną, bez konieczności wysyłania wersji papierowej do wojewódzkiego funduszu (warunek to podpis elektroniczny: kwalifikowany lub profil zaufany),</a:t>
            </a:r>
            <a:br>
              <a:rPr lang="pl-PL" dirty="0">
                <a:effectLst/>
              </a:rPr>
            </a:br>
            <a:br>
              <a:rPr lang="pl-PL" dirty="0">
                <a:effectLst/>
              </a:rPr>
            </a:br>
            <a:r>
              <a:rPr lang="pl-PL" dirty="0">
                <a:effectLst/>
              </a:rPr>
              <a:t>2) przez aplikację Portal Beneficjenta dostępną na stronie internetowej właściwego terytorialnie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(po zarejestrowaniu tam konta można pobrać wersję elektroniczną wniosku w postaci edytowalnego formularza PDF, formularz należy wypełnić, a potem przesłać go za pomocą skrzynki podawczej Portalu Beneficjenta do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, następnie wydrukowany i podpisany w formie papierowej trzeba dostarczyć do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– można to zrobić np. za pośrednictwem gminy jeśli prowadzi punkt konsultacyjny programu „Czyste Powietrze”),</a:t>
            </a:r>
            <a:br>
              <a:rPr lang="pl-PL" dirty="0">
                <a:effectLst/>
              </a:rPr>
            </a:br>
            <a:br>
              <a:rPr lang="pl-PL" dirty="0">
                <a:effectLst/>
              </a:rPr>
            </a:br>
            <a:endParaRPr lang="pl-PL" dirty="0"/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0D5CCAD-A8AE-4C7E-B9BC-D02DD3559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803" y="5849705"/>
            <a:ext cx="1992198" cy="100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67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A8E88C0-3206-4074-B7A8-552CA251E40D}"/>
              </a:ext>
            </a:extLst>
          </p:cNvPr>
          <p:cNvSpPr txBox="1"/>
          <p:nvPr/>
        </p:nvSpPr>
        <p:spPr>
          <a:xfrm>
            <a:off x="450317" y="2071097"/>
            <a:ext cx="1111420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6. Czy wniosek o płatność (wersja pdf) wysyłamy również przez Portal Beneficjenta?</a:t>
            </a:r>
            <a:endParaRPr lang="pl-PL" dirty="0"/>
          </a:p>
          <a:p>
            <a:r>
              <a:rPr lang="pl-PL" dirty="0">
                <a:effectLst/>
              </a:rPr>
              <a:t>Wypełniony wniosek o płatność w interaktywnym pdf nie jest przesyłany przez Portal Beneficjenta, należy go wydrukować i opatrzyć własnoręcznym podpisem, a następnie wraz z załącznikami w formie papierowej złożyć do właściwego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.</a:t>
            </a:r>
            <a:br>
              <a:rPr lang="pl-PL" dirty="0">
                <a:effectLst/>
              </a:rPr>
            </a:br>
            <a:br>
              <a:rPr lang="pl-PL" dirty="0">
                <a:effectLst/>
              </a:rPr>
            </a:br>
            <a:r>
              <a:rPr lang="pl-PL" dirty="0">
                <a:effectLst/>
              </a:rPr>
              <a:t>Drugą, zalecaną, opcją jest składanie wniosku o płatność w wersji elektronicznej przez Generator Wniosków o Dofinansowanie (GWD), ze względu na zastosowanie automatycznych wyliczeń poziomów dofinansowania w zależności od zakresu przedsięwzięcia. Elektroniczna wersja wniosku dostępna jest na stronie: </a:t>
            </a:r>
            <a:r>
              <a:rPr lang="pl-PL" dirty="0">
                <a:effectLst/>
                <a:hlinkClick r:id="rId2"/>
              </a:rPr>
              <a:t>https://www.gov.pl/web/gov/skorzystaj-z-programu-czyste-powietrze</a:t>
            </a:r>
            <a:r>
              <a:rPr lang="pl-PL" dirty="0">
                <a:effectLst/>
              </a:rPr>
              <a:t>.</a:t>
            </a:r>
          </a:p>
          <a:p>
            <a:endParaRPr lang="pl-PL" dirty="0"/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E70D10A-00B9-4AE3-9241-4CD2630777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523" y="5835390"/>
            <a:ext cx="2020478" cy="10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1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F8CE0F-F0B8-4387-BD0E-BB89105FD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8094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Gmina Radziejowice jako Punkt konsultacyjny Programu „Czyste Powietrze”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ABE534-311F-4A68-BE82-F29B4A021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>
              <a:solidFill>
                <a:schemeClr val="accent2"/>
              </a:solidFill>
            </a:endParaRPr>
          </a:p>
          <a:p>
            <a:endParaRPr lang="pl-PL" b="1" dirty="0">
              <a:solidFill>
                <a:schemeClr val="accent2"/>
              </a:solidFill>
            </a:endParaRPr>
          </a:p>
          <a:p>
            <a:r>
              <a:rPr lang="pl-PL" b="1" dirty="0">
                <a:solidFill>
                  <a:schemeClr val="accent2"/>
                </a:solidFill>
              </a:rPr>
              <a:t>I Szkolenie informacyjne odbyło się 19 lipca 2021 </a:t>
            </a:r>
          </a:p>
          <a:p>
            <a:endParaRPr lang="pl-PL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pl-PL" b="1" dirty="0">
              <a:solidFill>
                <a:schemeClr val="accent2"/>
              </a:solidFill>
            </a:endParaRPr>
          </a:p>
          <a:p>
            <a:r>
              <a:rPr lang="pl-PL" b="1" dirty="0">
                <a:solidFill>
                  <a:schemeClr val="accent2"/>
                </a:solidFill>
              </a:rPr>
              <a:t>https://bip.radziejowice.pl/wiadomosci/12787/wiadomosc/582715/prezentacja_ze_szkolenia_z_dnia_19_lipca_2021rdla_mieszkancow_gm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26B4189-B738-443C-80B6-F084E47E07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5258208"/>
            <a:ext cx="2850062" cy="144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9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14728E42-103F-42F1-9CC3-5A1AC2DDA2ED}"/>
              </a:ext>
            </a:extLst>
          </p:cNvPr>
          <p:cNvSpPr txBox="1"/>
          <p:nvPr/>
        </p:nvSpPr>
        <p:spPr>
          <a:xfrm>
            <a:off x="171254" y="475956"/>
            <a:ext cx="1184949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/>
          </a:p>
          <a:p>
            <a:r>
              <a:rPr lang="pl-PL" b="1" dirty="0"/>
              <a:t>7. Czy załącznik dotyczący współwłaścicieli może być załączony jako osobny druk? Często zdarza się, że współwłaściciele mieszkają daleko od siebie, a załącznik drukuje się razem z wnioskiem.</a:t>
            </a:r>
          </a:p>
          <a:p>
            <a:endParaRPr lang="pl-PL" dirty="0"/>
          </a:p>
          <a:p>
            <a:r>
              <a:rPr lang="pl-PL" dirty="0">
                <a:effectLst/>
              </a:rPr>
              <a:t>Załącznik G.1. (Oświadczenie współwłaściciela/wszystkich pozostałych współwłaścicieli budynku/lokalu mieszkalnego o wyrażeniu zgody na realizację przedsięwzięcia w ramach programu „Czyste Powietrze”) może być dołączony do wniosku o dofinansowanie jako osobny druk. Ważne jest, aby został wysłany do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razem z wnioskiem o dofinansowanie.</a:t>
            </a:r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8. Jak rozliczyć przedsięwzięcia, kiedy wniosek jest składany po zakończeniu inwestycji i nie ma protokołów odbioru prac wymaganych w programie jak i dokumentu potwierdzającego utylizację kopciucha?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Nie ma możliwości uzyskania dotacji bez przedstawienia dokumentów potwierdzających, że inwestycja została faktycznie wykonana a kopciuch faktycznie zezłomowany. Jeśli prace zostały wykonane siłami własnymi, wypłata dotacji po złożeniu końcowego wniosku o płatność, będzie poprzedzona kontrolą podczas wizytacji końcowej (szczegóły w instrukcji wypełniania wniosku o płatność, część E, dla pola 72-76).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AA1E332-F721-42A3-9A58-C196C1CEF6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376" y="5778631"/>
            <a:ext cx="2132624" cy="107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79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787FAD7-8128-4509-9D22-C23B75E063E4}"/>
              </a:ext>
            </a:extLst>
          </p:cNvPr>
          <p:cNvSpPr txBox="1"/>
          <p:nvPr/>
        </p:nvSpPr>
        <p:spPr>
          <a:xfrm>
            <a:off x="75414" y="622169"/>
            <a:ext cx="1194376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					            	</a:t>
            </a:r>
            <a:r>
              <a:rPr lang="pl-PL" sz="4000" dirty="0">
                <a:solidFill>
                  <a:schemeClr val="accent2">
                    <a:lumMod val="75000"/>
                  </a:schemeClr>
                </a:solidFill>
              </a:rPr>
              <a:t>4)</a:t>
            </a:r>
            <a:r>
              <a:rPr lang="pl-PL" dirty="0"/>
              <a:t>	   </a:t>
            </a:r>
            <a:r>
              <a:rPr lang="pl-PL" sz="4000" dirty="0">
                <a:solidFill>
                  <a:schemeClr val="accent2">
                    <a:lumMod val="75000"/>
                  </a:schemeClr>
                </a:solidFill>
              </a:rPr>
              <a:t>KOTŁY I PIECE</a:t>
            </a:r>
          </a:p>
          <a:p>
            <a:endParaRPr lang="pl-PL" sz="4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l-PL" dirty="0"/>
          </a:p>
          <a:p>
            <a:r>
              <a:rPr lang="pl-PL" b="1" dirty="0"/>
              <a:t>1. W domu jednorodzinnym wyposażonym w pompę ciepła (jako główne źródło centralnego ogrzewania) został zdemontowany piec węglowy, który nie spełniał wymogów i został zainstalowany kocioł gazowy. Czy w związku tym można starać się o dofinansowanie na kocioł gazowy?</a:t>
            </a:r>
          </a:p>
          <a:p>
            <a:endParaRPr lang="pl-PL" dirty="0"/>
          </a:p>
          <a:p>
            <a:r>
              <a:rPr lang="pl-PL" dirty="0"/>
              <a:t>W programie „Czyste Powietrze” zapisano, że w przypadku, gdy budynek lub lokal mieszkalny, w którym ma być realizowane przedsięwzięcie, jest wyposażony w inne źródła ciepła niż na paliwo stałe lub w źródła ciepła na paliwo stałe spełniające wymagania minimum 5 klasy według normy przenoszącej normę europejską EN 303-5, dofinansowanie nie może być udzielone na zakres związany z wymianą źródła ciepła.</a:t>
            </a:r>
          </a:p>
          <a:p>
            <a:r>
              <a:rPr lang="pl-PL" dirty="0"/>
              <a:t>Zgodnie z powyższym nie ma możliwości uzyskania dofinansowania na wymianę pieca na węgiel na kocioł gazowy, w sytuacji gdy w danym budynku głównym źródłem ogrzewania jest pompa ciepła.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F161180-43AF-4EE9-AAB8-E1B90EF70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413" y="5744739"/>
            <a:ext cx="2199588" cy="11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545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4F42DE1-FDFC-420F-96CC-9B67D7037A4F}"/>
              </a:ext>
            </a:extLst>
          </p:cNvPr>
          <p:cNvSpPr txBox="1"/>
          <p:nvPr/>
        </p:nvSpPr>
        <p:spPr>
          <a:xfrm>
            <a:off x="378643" y="427360"/>
            <a:ext cx="11283885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2.</a:t>
            </a:r>
            <a:r>
              <a:rPr lang="pl-PL" dirty="0"/>
              <a:t> </a:t>
            </a:r>
            <a:r>
              <a:rPr lang="pl-PL" b="1" dirty="0"/>
              <a:t>Czy piec na </a:t>
            </a:r>
            <a:r>
              <a:rPr lang="pl-PL" b="1" dirty="0" err="1"/>
              <a:t>pellet</a:t>
            </a:r>
            <a:r>
              <a:rPr lang="pl-PL" b="1" dirty="0"/>
              <a:t> może być finansowany w ramach programu?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Trzeba mieć świadomość, co pod pojęciem piec się kryje. Jeżeli to jest miejscowy ogrzewacz powietrza (różnie nazywany przez producentów czy handlowców – czasami piec, innym razem piecyk albo kominek ), to nie może być dofinansowany w ramach programu. O tym, z czym mamy do czynienia świadczy m.in. certyfikat spełnienia wymogów </a:t>
            </a:r>
            <a:r>
              <a:rPr lang="pl-PL" dirty="0" err="1">
                <a:effectLst/>
              </a:rPr>
              <a:t>ekoprojektu</a:t>
            </a:r>
            <a:r>
              <a:rPr lang="pl-PL" dirty="0">
                <a:effectLst/>
              </a:rPr>
              <a:t> według normy przenoszącej normę europejską EN 303-5. Ale jeżeli określenie piec rozumiemy potocznie jako kocioł na </a:t>
            </a:r>
            <a:r>
              <a:rPr lang="pl-PL" dirty="0" err="1">
                <a:effectLst/>
              </a:rPr>
              <a:t>pellet</a:t>
            </a:r>
            <a:r>
              <a:rPr lang="pl-PL" dirty="0">
                <a:effectLst/>
              </a:rPr>
              <a:t>, to jak najbardziej tak, w ramach programu jest możliwe uzyskanie dofinansowania do kotła na </a:t>
            </a:r>
            <a:r>
              <a:rPr lang="pl-PL" dirty="0" err="1">
                <a:effectLst/>
              </a:rPr>
              <a:t>pellet</a:t>
            </a:r>
            <a:r>
              <a:rPr lang="pl-PL" dirty="0">
                <a:effectLst/>
              </a:rPr>
              <a:t> drzewny. Warto przypomnieć, że od 1 lipca 2021 r. jest możliwe wyższe dofinansowanie dla kotłów na </a:t>
            </a:r>
            <a:r>
              <a:rPr lang="pl-PL" dirty="0" err="1">
                <a:effectLst/>
              </a:rPr>
              <a:t>pellet</a:t>
            </a:r>
            <a:r>
              <a:rPr lang="pl-PL" dirty="0">
                <a:effectLst/>
              </a:rPr>
              <a:t> drzewny o podwyższonym standardzie, tj. o obniżonej emisyjności cząstek stałych o wartości ≤ 20 mg/m3, może ono sięgać – dla beneficjentów uprawnionych do podstawowego poziomu dofinansowania – do 45% faktycznie poniesionych kosztów zakupu i montażu kotła na </a:t>
            </a:r>
            <a:r>
              <a:rPr lang="pl-PL" dirty="0" err="1">
                <a:effectLst/>
              </a:rPr>
              <a:t>pellet</a:t>
            </a:r>
            <a:r>
              <a:rPr lang="pl-PL" dirty="0">
                <a:effectLst/>
              </a:rPr>
              <a:t> drzewny, maksymalnie do 9 tyś zł.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b="1" dirty="0"/>
              <a:t>3. Czy istnieje możliwość dofinansowania wymiany zepsutego kotła olejowego lub gazowego na inny?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Nie, w programie „Czyste Powietrze” dofinansowanie jest przyznawane na wymianę nieefektywnego źródła ciepła na paliwo stałe.</a:t>
            </a:r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9F32B02-7096-431C-A39E-F7A5A158D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656" y="6059671"/>
            <a:ext cx="1577344" cy="79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7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DB19A0E8-8015-44C9-A2DF-80DD7414010F}"/>
              </a:ext>
            </a:extLst>
          </p:cNvPr>
          <p:cNvSpPr txBox="1"/>
          <p:nvPr/>
        </p:nvSpPr>
        <p:spPr>
          <a:xfrm>
            <a:off x="417921" y="638512"/>
            <a:ext cx="1177407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b="1" dirty="0"/>
              <a:t>4.</a:t>
            </a:r>
            <a:r>
              <a:rPr lang="pl-PL" dirty="0"/>
              <a:t> </a:t>
            </a:r>
            <a:r>
              <a:rPr lang="pl-PL" b="1" dirty="0"/>
              <a:t>Czy kotły na węgiel mogą być dofinansowane w ramach programu?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Tak, ale tylko do końca 2021 r., tzn. jest to koszt kwalifikowany pod warunkiem złożenia wniosku o dofinansowanie obejmującego ten koszt oraz zakupu (wystawienie faktury lub równoważnego dokumentu księgowego) i montażu kotła do 31 grudnia 2021 r.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Natomiast dla wniosków, które zostały złożone przed 1 lipca 2021 r. na realizację przedsięwzięcia obowiązuje standardowo 30 miesięcy od daty złożenia wniosku o dofinansowanie.</a:t>
            </a:r>
          </a:p>
          <a:p>
            <a:endParaRPr lang="pl-PL" dirty="0"/>
          </a:p>
          <a:p>
            <a:r>
              <a:rPr lang="pl-PL" b="1" dirty="0"/>
              <a:t>5. Co w sytuacji, gdzie budynek jest ogrzewany kuchnią kaflową? Czy do przyznania dofinansowania na kocioł węglowy (budynek nie posiada przyłączenia do sieci gazowej) wystarczy zaświadczenie od kominiarza o odłączeniu pieca kaflowego od przewodu kominowego?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W celu uzyskania dotacji na zakup i montaż nowego źródła ciepła konieczne jest zlikwidowanie w budynku wszystkich nieefektywnych źródeł ciepła na paliwo stałe. W przypadku kuchni kaflowych dopuszczalne jest pozostawienie tego typu trzonu kuchennego w budynku, np. w celach dekoracyjnych. Wówczas konieczne jest trwałe odłączenie kuchni kaflowej od przewodu kominowego, co musi być potwierdzone odpowiednim dokumentem wystawionym przez mistrza kominiarskiego.</a:t>
            </a:r>
          </a:p>
          <a:p>
            <a:endParaRPr lang="pl-PL" dirty="0"/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83D0C2B-6B10-49A5-9A26-B98C2F184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555" y="5993824"/>
            <a:ext cx="1707445" cy="86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20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344124E-28C1-4B15-861C-04F7416FD8E4}"/>
              </a:ext>
            </a:extLst>
          </p:cNvPr>
          <p:cNvSpPr txBox="1"/>
          <p:nvPr/>
        </p:nvSpPr>
        <p:spPr>
          <a:xfrm>
            <a:off x="282805" y="671691"/>
            <a:ext cx="1137815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6. Po złożeniu wniosku o dofinansowanie o wymianę źródła ciepła zaznaczono piec na </a:t>
            </a:r>
            <a:r>
              <a:rPr lang="pl-PL" b="1" dirty="0" err="1"/>
              <a:t>pellet</a:t>
            </a:r>
            <a:r>
              <a:rPr lang="pl-PL" b="1" dirty="0"/>
              <a:t> o podwyższonej efektywności, a przy rozliczeniu okazuje się, że to piec „zwykły”. Co w takie sytuacji?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Taki przypadek wymaga zmiany podpisanej umowy o dofinansowanie. W przypadku zmiany zakresu rzeczowego po podpisaniu umowy z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, zgoda na aneksowanie umowy należy do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.</a:t>
            </a:r>
          </a:p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7. Jak sprawdzić czy kocioł na </a:t>
            </a:r>
            <a:r>
              <a:rPr lang="pl-PL" b="1" dirty="0" err="1"/>
              <a:t>pellet</a:t>
            </a:r>
            <a:r>
              <a:rPr lang="pl-PL" b="1" dirty="0"/>
              <a:t> drzewny kwalifikuje się do kotła o podwyższonym standardzie?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Certyfikat/świadectwo </a:t>
            </a:r>
            <a:r>
              <a:rPr lang="pl-PL" dirty="0" err="1">
                <a:effectLst/>
              </a:rPr>
              <a:t>ekoprojektu</a:t>
            </a:r>
            <a:r>
              <a:rPr lang="pl-PL" dirty="0">
                <a:effectLst/>
              </a:rPr>
              <a:t> jest to dokument na podstawie którego należy potwierdzić, czy kocioł na </a:t>
            </a:r>
            <a:r>
              <a:rPr lang="pl-PL" dirty="0" err="1">
                <a:effectLst/>
              </a:rPr>
              <a:t>pellet</a:t>
            </a:r>
            <a:r>
              <a:rPr lang="pl-PL" dirty="0">
                <a:effectLst/>
              </a:rPr>
              <a:t> drzewny zalicza się do kotłów o podwyższonym standardzie, czyli, że jest kotłem o obniżonej emisyjności cząstek stałych mniejszej lub równiej 20 mg/m3. Wymagania </a:t>
            </a:r>
            <a:r>
              <a:rPr lang="pl-PL" dirty="0" err="1">
                <a:effectLst/>
              </a:rPr>
              <a:t>ekoprojektu</a:t>
            </a:r>
            <a:r>
              <a:rPr lang="pl-PL" dirty="0">
                <a:effectLst/>
              </a:rPr>
              <a:t> (</a:t>
            </a:r>
            <a:r>
              <a:rPr lang="pl-PL" dirty="0" err="1">
                <a:effectLst/>
              </a:rPr>
              <a:t>ecodesign</a:t>
            </a:r>
            <a:r>
              <a:rPr lang="pl-PL" dirty="0">
                <a:effectLst/>
              </a:rPr>
              <a:t>) dla kotłów na paliwo stałe zostały określone w rozporządzeniu Komisji (UE) 2015/1189 z dnia 28 kwietnia 2015 r. w sprawie wykonania Dyrektywy Parlamentu Europejskiego i Rady 2009/125/WE w odniesieniu do wymogów dotyczących </a:t>
            </a:r>
            <a:r>
              <a:rPr lang="pl-PL" dirty="0" err="1">
                <a:effectLst/>
              </a:rPr>
              <a:t>ekoprojektu</a:t>
            </a:r>
            <a:r>
              <a:rPr lang="pl-PL" dirty="0">
                <a:effectLst/>
              </a:rPr>
              <a:t> dla kotłów na paliwa stałe (Dz. Urz. UE L 193 z 21.07.2015, s.100). Sprzedawca nowego źródła ciepła jest zobowiązany do przekazania beneficjentowi programu karty produktu oraz etykiety energetycznej, natomiast na prośbę kupującego może również przekazać certyfikat/świadectwo o spełnieniu przez kocioł wymagań </a:t>
            </a:r>
            <a:r>
              <a:rPr lang="pl-PL" dirty="0" err="1">
                <a:effectLst/>
              </a:rPr>
              <a:t>ekoprojektu</a:t>
            </a:r>
            <a:r>
              <a:rPr lang="pl-PL" dirty="0">
                <a:effectLst/>
              </a:rPr>
              <a:t> lub może wskazać, gdzie taki dokument jest do pobrania w formie elektronicznej.</a:t>
            </a:r>
          </a:p>
          <a:p>
            <a:endParaRPr lang="pl-PL" dirty="0"/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6B8F46D-3A5A-408F-A05B-D6E9236F8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834" y="6008136"/>
            <a:ext cx="1679166" cy="84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33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FF8F8E0-A72D-47DD-AB9D-E690FA0B497B}"/>
              </a:ext>
            </a:extLst>
          </p:cNvPr>
          <p:cNvSpPr txBox="1"/>
          <p:nvPr/>
        </p:nvSpPr>
        <p:spPr>
          <a:xfrm>
            <a:off x="355076" y="1539746"/>
            <a:ext cx="1129331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b="1" dirty="0"/>
              <a:t>8. Osoba ma przyłącze gazu do budynku i posiada skrzynkę oraz licznik, ale gaz nie jest rozprowadzony wewnątrz budynku. Osoba korzysta z butli gazowej. Czy w takiej sytuacji staramy się o piec kondensacyjny gazowy czy o wykonanie kotłowni gazowej?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Jeżeli wnioskodawca zamierza zacząć korzystać z przyłącza i gazu z sieci dystrybucji, to powinien we wniosku zaznaczyć kategorię: kotłownia gazowa, w ramach której może wykonać instalację wewnętrzną od przyłącza do kotła.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Natomiast, jeśli wnioskodawca nie zamierza korzystać z sieci dystrybucji gazu to we wniosku należy wybrać kategorię: kocioł gazowy kondensacyjny, w ramach której w kosztach kwalifikowanych ujęte są m.in. zbiornik na gaz, instalacja prowadząca od zbiornika na gaz do kotła.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A5D5CA6-929A-4815-9216-EAF8E0B4B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0224" y="6113101"/>
            <a:ext cx="1471776" cy="74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572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C210ABE-EF17-42EE-AD5B-1AA0F418AB33}"/>
              </a:ext>
            </a:extLst>
          </p:cNvPr>
          <p:cNvSpPr txBox="1"/>
          <p:nvPr/>
        </p:nvSpPr>
        <p:spPr>
          <a:xfrm>
            <a:off x="395925" y="925566"/>
            <a:ext cx="1155726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9. Proszę o informację, czy w ramach programu „Czyste Powietrze” można ubiegać się o dotacje na wymianę starego tzw. kopciucha na nowe źródło ciepła w postaci folii grzewczych na podczerwień?</a:t>
            </a:r>
          </a:p>
          <a:p>
            <a:endParaRPr lang="pl-PL" b="1" dirty="0"/>
          </a:p>
          <a:p>
            <a:r>
              <a:rPr lang="pl-PL" dirty="0">
                <a:effectLst/>
              </a:rPr>
              <a:t>W programie „Czyste Powietrze” stare nieefektywne źródło ciepła na paliwo stałe można wymienić na nowe źródło ciepła w postaci folii/mat grzewczych do ogrzewania budynku. We wniosku o dofinansowanie – w części dotyczącej wyboru nowego źródła ciepła w budynku/lokalu mieszkalnym – należy wybrać pozycję: „Ogrzewanie elektryczne”. Potwierdzeniem trwałego wyłączenia z użytku źródła ciepła na paliwo stałe jest imienny dokument zezłomowania/karta przekazania odpadu/formularz przyjęcia odpadów metali.</a:t>
            </a:r>
          </a:p>
          <a:p>
            <a:endParaRPr lang="pl-PL" dirty="0">
              <a:effectLst/>
            </a:endParaRPr>
          </a:p>
          <a:p>
            <a:r>
              <a:rPr lang="pl-PL" b="1" dirty="0"/>
              <a:t>10. Wiele osób pyta, czy mieszkając od kilku, a nawet kilkunastu lat w domu, który nie ma jeszcze odbioru (z rożnych przyczyn) może dostać dofinansowanie do wymiany starego pieca?</a:t>
            </a:r>
          </a:p>
          <a:p>
            <a:endParaRPr lang="pl-PL" b="1" dirty="0"/>
          </a:p>
          <a:p>
            <a:r>
              <a:rPr lang="pl-PL" dirty="0">
                <a:effectLst/>
              </a:rPr>
              <a:t>W programie „Czyste Powietrze” udziela się dofinansowania tylko dla budynków mieszkalnych jednorodzinnych istniejących, czyli oddanych do użytkowania. Zgodnie z pkt. 9.2.2 programu „Rodzaje przedsięwzięć oraz maksymalna kwota dotacji”, do dofinansowania nie kwalifikuje się kosztów poniesionych przed oddaniem do użytkowania budynku/lokalu mieszkalnego.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106D347-6783-4012-8A72-047C0891F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5383" y="6070161"/>
            <a:ext cx="1556617" cy="78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89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6A408D6-A210-4161-9C28-B0D66E2B5502}"/>
              </a:ext>
            </a:extLst>
          </p:cNvPr>
          <p:cNvSpPr txBox="1"/>
          <p:nvPr/>
        </p:nvSpPr>
        <p:spPr>
          <a:xfrm>
            <a:off x="232528" y="1504197"/>
            <a:ext cx="1172694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b="1" dirty="0"/>
              <a:t>Czy projekt przyłącza gazowego z sieci do budynku jest kosztem kwalifikowanym?</a:t>
            </a:r>
          </a:p>
          <a:p>
            <a:pPr marL="342900" indent="-342900">
              <a:buAutoNum type="arabicPeriod"/>
            </a:pPr>
            <a:endParaRPr lang="pl-PL" dirty="0"/>
          </a:p>
          <a:p>
            <a:r>
              <a:rPr lang="pl-PL" dirty="0">
                <a:effectLst/>
              </a:rPr>
              <a:t>Dla budynków nieprzyłączonych do sieci dystrybucji gazu, w przypadku wykonania przyłącza gazowego z budynku do sieci wraz z zakupem i montażem pieca gazowego, koszt niezbędnej dokumentacji projektowej jest kwalifikowany, i jest uwzględniony w pozycji „kotłownia gazowa” (zgodnie z zał. 2 lub 2a do programu „Czyste Powietrze”).</a:t>
            </a:r>
          </a:p>
          <a:p>
            <a:endParaRPr lang="pl-PL" dirty="0"/>
          </a:p>
          <a:p>
            <a:r>
              <a:rPr lang="pl-PL" b="1" dirty="0"/>
              <a:t>2. Co to jest „okres trwałości”?</a:t>
            </a:r>
          </a:p>
          <a:p>
            <a:endParaRPr lang="pl-PL" dirty="0"/>
          </a:p>
          <a:p>
            <a:r>
              <a:rPr lang="pl-PL" dirty="0"/>
              <a:t>W okresie trwałości – dla wniosków składanych obecnie jest to 5 lat od zakończenia inwestycji – beneficjent nie może:</a:t>
            </a:r>
          </a:p>
          <a:p>
            <a:r>
              <a:rPr lang="pl-PL" dirty="0"/>
              <a:t>– zmienić przeznaczenia budynku/lokalu z mieszkalnego na inny,</a:t>
            </a:r>
          </a:p>
          <a:p>
            <a:r>
              <a:rPr lang="pl-PL" dirty="0"/>
              <a:t>– zdemontować urządzeń, instalacji oraz wyrobów budowlanych zakupionych i zainstalowanych w trakcie realizacji przedsięwzięcia, a także</a:t>
            </a:r>
          </a:p>
          <a:p>
            <a:r>
              <a:rPr lang="pl-PL" dirty="0"/>
              <a:t>– zainstalować dodatkowych źródeł ciepła, niespełniających warunków programu „Czyste Powietrze”</a:t>
            </a:r>
          </a:p>
          <a:p>
            <a:r>
              <a:rPr lang="pl-PL" dirty="0"/>
              <a:t>i wymagań technicznych określonych w załączniku nr 2 lub 2a do programu.</a:t>
            </a:r>
          </a:p>
          <a:p>
            <a:endParaRPr lang="pl-PL" dirty="0">
              <a:effectLst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6749248-F32A-41EA-A7CA-9660D055D6D3}"/>
              </a:ext>
            </a:extLst>
          </p:cNvPr>
          <p:cNvSpPr txBox="1"/>
          <p:nvPr/>
        </p:nvSpPr>
        <p:spPr>
          <a:xfrm>
            <a:off x="942681" y="377072"/>
            <a:ext cx="9558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			</a:t>
            </a:r>
            <a:r>
              <a:rPr lang="pl-PL" sz="4000" dirty="0">
                <a:solidFill>
                  <a:schemeClr val="accent2">
                    <a:lumMod val="75000"/>
                  </a:schemeClr>
                </a:solidFill>
              </a:rPr>
              <a:t>5)</a:t>
            </a:r>
            <a:r>
              <a:rPr lang="pl-PL" dirty="0"/>
              <a:t>	     </a:t>
            </a:r>
            <a:r>
              <a:rPr lang="pl-PL" sz="4000" b="1" dirty="0">
                <a:solidFill>
                  <a:schemeClr val="accent2">
                    <a:lumMod val="75000"/>
                  </a:schemeClr>
                </a:solidFill>
              </a:rPr>
              <a:t>POZOSTAŁE SPRAWY: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2692D84-0C27-4BE7-AC09-561C8587D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517" y="6094017"/>
            <a:ext cx="1509483" cy="76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817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4A761D54-EB88-4EFF-9651-3D118E2E5245}"/>
              </a:ext>
            </a:extLst>
          </p:cNvPr>
          <p:cNvSpPr txBox="1"/>
          <p:nvPr/>
        </p:nvSpPr>
        <p:spPr>
          <a:xfrm>
            <a:off x="257666" y="1015704"/>
            <a:ext cx="1193433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3. Czy do programu mogę zgłosić budynek nowobudowany?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Na początku programu „Czyste Powietrze” była możliwość finansowania źródeł ciepła w takich budynkach, ale w obecnej edycji programu takiej możliwości nie ma.</a:t>
            </a:r>
          </a:p>
          <a:p>
            <a:endParaRPr lang="pl-PL" dirty="0"/>
          </a:p>
          <a:p>
            <a:r>
              <a:rPr lang="pl-PL" b="1" dirty="0"/>
              <a:t>4. Czy </a:t>
            </a:r>
            <a:r>
              <a:rPr lang="pl-PL" b="1" dirty="0" err="1"/>
              <a:t>wfośigw</a:t>
            </a:r>
            <a:r>
              <a:rPr lang="pl-PL" b="1" dirty="0"/>
              <a:t> może polecić jakiegoś wykonawcę albo urządzenie?</a:t>
            </a:r>
          </a:p>
          <a:p>
            <a:endParaRPr lang="pl-PL" dirty="0"/>
          </a:p>
          <a:p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to instytucje publiczne, zatem nie polecają ani wykonawców, ani urządzeń. Ewentualnie można sprawdzić, czy dane urządzenie spełnia wymagania programu „Czyste Powietrze” – można to potwierdzić w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lub korzystając z listy zielonych urządzeń i materiałów (</a:t>
            </a:r>
            <a:r>
              <a:rPr lang="pl-PL" dirty="0">
                <a:effectLst/>
                <a:hlinkClick r:id="rId2"/>
              </a:rPr>
              <a:t>lista-zum.ios.edu.pl</a:t>
            </a:r>
            <a:r>
              <a:rPr lang="pl-PL" dirty="0">
                <a:effectLst/>
              </a:rPr>
              <a:t>). Można też poradzić się doradców energetycznych np. w zakresie, jakiej mocy powinna być instalowana pompa ciepła (kontakty: </a:t>
            </a:r>
            <a:r>
              <a:rPr lang="pl-PL" dirty="0">
                <a:effectLst/>
                <a:hlinkClick r:id="rId3"/>
              </a:rPr>
              <a:t>doradztwo-energetyczne.gov.pl/kontakt</a:t>
            </a:r>
            <a:r>
              <a:rPr lang="pl-PL" dirty="0">
                <a:effectLst/>
              </a:rPr>
              <a:t>).</a:t>
            </a:r>
          </a:p>
          <a:p>
            <a:endParaRPr lang="pl-PL" dirty="0"/>
          </a:p>
          <a:p>
            <a:r>
              <a:rPr lang="pl-PL" b="1" dirty="0"/>
              <a:t>5</a:t>
            </a:r>
            <a:r>
              <a:rPr lang="pl-PL" dirty="0"/>
              <a:t>. </a:t>
            </a:r>
            <a:r>
              <a:rPr lang="pl-PL" b="1" dirty="0"/>
              <a:t>Kiedy środki znajdą się na koncie wnioskodawcy/beneficjenta?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Zgodnie z zapisami programu dotacja powinna zostać wypłacona na wskazany rachunek bankowy po 30 dniach od momentu złożenia wniosku o płatność. Termin ten – w przypadku konieczności złożenia przez beneficjenta uzupełnień – liczony jest od złożenia kompletu wymaganych dokumentów.</a:t>
            </a:r>
          </a:p>
          <a:p>
            <a:endParaRPr lang="pl-PL" dirty="0">
              <a:effectLst/>
            </a:endParaRPr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C441881-4B9E-41C0-90D3-80D618D649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517" y="6094017"/>
            <a:ext cx="1509483" cy="76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357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4CF83AF3-DB0E-422A-87E2-075D26A93A0F}"/>
              </a:ext>
            </a:extLst>
          </p:cNvPr>
          <p:cNvSpPr txBox="1"/>
          <p:nvPr/>
        </p:nvSpPr>
        <p:spPr>
          <a:xfrm>
            <a:off x="227814" y="289602"/>
            <a:ext cx="11736371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6. Proszę o informację, co w przypadku gdy w budynku mieszkalnym wydzielone są dwa lokale mieszkalne, natomiast jest jedno stare źródło ciepła: właściciele tych dwóch lokali chcą wymienić stare źródło na dwa nowe, niezależne źródła ciepła: do jednego i drugiego lokalu.</a:t>
            </a:r>
          </a:p>
          <a:p>
            <a:endParaRPr lang="pl-PL" dirty="0"/>
          </a:p>
          <a:p>
            <a:r>
              <a:rPr lang="pl-PL" dirty="0">
                <a:effectLst/>
              </a:rPr>
              <a:t>W przypadku, gdy w budynku mieszkalnym jednorodzinnym posiadającym jedno źródło ciepła wydzielono dwa lokale mieszkalne z wyodrębnioną księgą wieczystą dla każdego lokalu, każdy z właścicieli może złożyć oddzielny wniosek o dofinansowanie na zakup nowego źródła ciepła dla swojego lokalu. Wówczas dokument zezłomowania starego nieefektywnego kotła na paliwo stałe powinien być wystawiony na dwóch właścicieli lokali, tak aby każdy z nich miał dokument potwierdzający likwidację starego nieefektywnego źródła ciepła.</a:t>
            </a:r>
          </a:p>
          <a:p>
            <a:endParaRPr lang="pl-PL" dirty="0"/>
          </a:p>
          <a:p>
            <a:r>
              <a:rPr lang="pl-PL" b="1" dirty="0"/>
              <a:t>7. Jeśli wnioskodawca nie zaznaczył we wniosku, że prowadzi działalność gospodarczą, a na stronach internetowych jest informacja, że np. wynajmuje pokoje, to co w takim przypadku?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W przypadku złożenia nieprawdziwego oświadczenia przez beneficjenta w umowie lub we wniosku o płatność, beneficjent jest wzywany do złożenia wyjaśnień przez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. </a:t>
            </a:r>
            <a:r>
              <a:rPr lang="pl-PL" dirty="0" err="1">
                <a:effectLst/>
              </a:rPr>
              <a:t>Wfośigw</a:t>
            </a:r>
            <a:r>
              <a:rPr lang="pl-PL" dirty="0">
                <a:effectLst/>
              </a:rPr>
              <a:t> może wypowiedzieć umowę ze skutkiem natychmiastowym. W przypadku wypowiedzenia umowy beneficjent zobowiązany jest do zwrotu kwoty wypłaconej dotacji i odsetek ustawowych.</a:t>
            </a:r>
          </a:p>
          <a:p>
            <a:endParaRPr lang="pl-PL" dirty="0"/>
          </a:p>
          <a:p>
            <a:r>
              <a:rPr lang="pl-PL" b="1" dirty="0"/>
              <a:t>8. Czy będą dostępne prezentacje dla uczestników?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Tak, będziemy je zamieszczać sukcesywnie na stronie czystepowietrze.gov.pl w zakładce: </a:t>
            </a:r>
            <a:r>
              <a:rPr lang="pl-PL" dirty="0">
                <a:effectLst/>
                <a:hlinkClick r:id="rId2"/>
              </a:rPr>
              <a:t>Pomoc/</a:t>
            </a:r>
            <a:r>
              <a:rPr lang="pl-PL" dirty="0" err="1">
                <a:effectLst/>
                <a:hlinkClick r:id="rId2"/>
              </a:rPr>
              <a:t>AkademiaCzystegoPowietrza</a:t>
            </a:r>
            <a:r>
              <a:rPr lang="pl-PL" dirty="0">
                <a:effectLst/>
              </a:rPr>
              <a:t>.</a:t>
            </a:r>
          </a:p>
          <a:p>
            <a:endParaRPr lang="pl-PL" dirty="0"/>
          </a:p>
          <a:p>
            <a:endParaRPr lang="pl-PL" dirty="0">
              <a:effectLst/>
            </a:endParaRPr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425D50C-EFBC-46BD-B423-9F42530B9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2517" y="6094017"/>
            <a:ext cx="1509483" cy="76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94C2376-D69E-4450-B7FC-C4774F51B9A3}"/>
              </a:ext>
            </a:extLst>
          </p:cNvPr>
          <p:cNvSpPr txBox="1"/>
          <p:nvPr/>
        </p:nvSpPr>
        <p:spPr>
          <a:xfrm>
            <a:off x="468198" y="1441132"/>
            <a:ext cx="11500701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					</a:t>
            </a:r>
            <a:r>
              <a:rPr lang="pl-PL" b="1" dirty="0">
                <a:solidFill>
                  <a:schemeClr val="accent2"/>
                </a:solidFill>
              </a:rPr>
              <a:t>   					  </a:t>
            </a:r>
          </a:p>
          <a:p>
            <a:r>
              <a:rPr lang="pl-PL" b="1" dirty="0">
                <a:solidFill>
                  <a:schemeClr val="accent2"/>
                </a:solidFill>
              </a:rPr>
              <a:t>							</a:t>
            </a:r>
            <a:r>
              <a:rPr lang="pl-PL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pl-PL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</a:t>
            </a:r>
            <a:r>
              <a:rPr lang="pl-PL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DOCHÓD:</a:t>
            </a:r>
          </a:p>
          <a:p>
            <a:endParaRPr lang="pl-PL" b="1" dirty="0">
              <a:solidFill>
                <a:schemeClr val="accent2"/>
              </a:solidFill>
            </a:endParaRPr>
          </a:p>
          <a:p>
            <a:endParaRPr lang="pl-PL" b="1" dirty="0">
              <a:solidFill>
                <a:schemeClr val="accent2"/>
              </a:solidFill>
            </a:endParaRPr>
          </a:p>
          <a:p>
            <a:r>
              <a:rPr lang="pl-PL" sz="1800" dirty="0"/>
              <a:t>Program Czyste Powietrze obejmuje </a:t>
            </a:r>
            <a:r>
              <a:rPr lang="pl-PL" sz="1800" b="1" dirty="0">
                <a:solidFill>
                  <a:srgbClr val="C00000"/>
                </a:solidFill>
              </a:rPr>
              <a:t>DWIE GRUPY </a:t>
            </a:r>
            <a:r>
              <a:rPr lang="pl-PL" sz="1800" dirty="0"/>
              <a:t>beneficjentów: </a:t>
            </a:r>
          </a:p>
          <a:p>
            <a:r>
              <a:rPr lang="pl-PL" sz="1800" b="1" dirty="0">
                <a:solidFill>
                  <a:srgbClr val="C00000"/>
                </a:solidFill>
              </a:rPr>
              <a:t>I</a:t>
            </a:r>
            <a:r>
              <a:rPr lang="pl-PL" sz="1800" dirty="0"/>
              <a:t>	uprawnionych do </a:t>
            </a:r>
            <a:r>
              <a:rPr lang="pl-PL" sz="1800" dirty="0">
                <a:solidFill>
                  <a:srgbClr val="C00000"/>
                </a:solidFill>
              </a:rPr>
              <a:t>podstawowego</a:t>
            </a:r>
            <a:r>
              <a:rPr lang="pl-PL" sz="1800" dirty="0"/>
              <a:t> poziomu dofinansowania - osoby, których </a:t>
            </a:r>
            <a:r>
              <a:rPr lang="pl-PL" sz="1800" dirty="0">
                <a:solidFill>
                  <a:srgbClr val="C00000"/>
                </a:solidFill>
              </a:rPr>
              <a:t>roczny dochód nie przekracza       	</a:t>
            </a:r>
            <a:r>
              <a:rPr lang="pl-PL" sz="1800" b="1" dirty="0">
                <a:solidFill>
                  <a:srgbClr val="C00000"/>
                </a:solidFill>
              </a:rPr>
              <a:t>100 000 zł </a:t>
            </a:r>
          </a:p>
          <a:p>
            <a:r>
              <a:rPr lang="pl-PL" sz="1800" b="1" dirty="0">
                <a:solidFill>
                  <a:srgbClr val="C00000"/>
                </a:solidFill>
              </a:rPr>
              <a:t>II	</a:t>
            </a:r>
            <a:r>
              <a:rPr lang="pl-PL" sz="1800" dirty="0"/>
              <a:t>uprawnionych do </a:t>
            </a:r>
            <a:r>
              <a:rPr lang="pl-PL" sz="1800" dirty="0">
                <a:solidFill>
                  <a:srgbClr val="C00000"/>
                </a:solidFill>
              </a:rPr>
              <a:t>podwyższonego</a:t>
            </a:r>
            <a:r>
              <a:rPr lang="pl-PL" sz="1800" dirty="0"/>
              <a:t> poziomu dofinansowania - osoby, których </a:t>
            </a:r>
            <a:r>
              <a:rPr lang="pl-PL" sz="1800" dirty="0">
                <a:solidFill>
                  <a:srgbClr val="C00000"/>
                </a:solidFill>
              </a:rPr>
              <a:t>przeciętny średni miesięczny dochód na osobę </a:t>
            </a:r>
            <a:r>
              <a:rPr lang="pl-PL" sz="1800" dirty="0"/>
              <a:t>w gospodarstwie domowym nie 	przekracza:</a:t>
            </a:r>
          </a:p>
          <a:p>
            <a:r>
              <a:rPr lang="pl-PL" sz="1800" b="1" dirty="0">
                <a:solidFill>
                  <a:srgbClr val="C00000"/>
                </a:solidFill>
              </a:rPr>
              <a:t>	1.564,00 zł – w gospodarstwie wieloosobowym</a:t>
            </a:r>
          </a:p>
          <a:p>
            <a:r>
              <a:rPr lang="pl-PL" sz="1800" b="1" dirty="0">
                <a:solidFill>
                  <a:srgbClr val="C00000"/>
                </a:solidFill>
              </a:rPr>
              <a:t>	2.189,00 zł – w gospodarstwie jednoosobowym</a:t>
            </a:r>
          </a:p>
          <a:p>
            <a:endParaRPr lang="pl-PL" b="1" dirty="0">
              <a:solidFill>
                <a:schemeClr val="accent2"/>
              </a:solidFill>
            </a:endParaRPr>
          </a:p>
          <a:p>
            <a:endParaRPr lang="pl-PL" b="1" dirty="0">
              <a:solidFill>
                <a:schemeClr val="accent2"/>
              </a:solidFill>
            </a:endParaRPr>
          </a:p>
          <a:p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l-PL" dirty="0"/>
          </a:p>
          <a:p>
            <a:endParaRPr lang="pl-PL" dirty="0">
              <a:effectLst/>
            </a:endParaRPr>
          </a:p>
          <a:p>
            <a:endParaRPr lang="pl-PL" dirty="0"/>
          </a:p>
          <a:p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D22009E-B71F-4FFF-AD44-DD9F5664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25" y="5711341"/>
            <a:ext cx="2265575" cy="114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508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A9C3231-D95E-4343-A017-67947471E401}"/>
              </a:ext>
            </a:extLst>
          </p:cNvPr>
          <p:cNvSpPr txBox="1"/>
          <p:nvPr/>
        </p:nvSpPr>
        <p:spPr>
          <a:xfrm>
            <a:off x="199534" y="412789"/>
            <a:ext cx="11792932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chemeClr val="accent2"/>
                </a:solidFill>
              </a:rPr>
              <a:t>Obowiązek składania deklaracji do Centralnej Ewidencji Emisyjności Budynków (CEEB) </a:t>
            </a:r>
          </a:p>
          <a:p>
            <a:endParaRPr lang="pl-PL" b="1" dirty="0"/>
          </a:p>
          <a:p>
            <a:r>
              <a:rPr lang="pl-PL" b="1" dirty="0"/>
              <a:t>Od 1 lipca br. każdy mieszkaniec lub zarządca budynku ma obowiązek złożyć deklarację do Centralnej Ewidencji Emisyjności Budynków (CEEB).</a:t>
            </a:r>
            <a:r>
              <a:rPr lang="pl-PL" dirty="0"/>
              <a:t> W tym systemie informatycznym są umieszczone informacje o rodzaju ogrzewania stosowanego w budynkach.</a:t>
            </a:r>
          </a:p>
          <a:p>
            <a:r>
              <a:rPr lang="pl-PL" dirty="0"/>
              <a:t>Na złożenie deklaracji obywatele mają</a:t>
            </a:r>
            <a:r>
              <a:rPr lang="pl-PL" b="1" dirty="0"/>
              <a:t>12 miesięcy dla budynków, które już istnieją.</a:t>
            </a:r>
            <a:endParaRPr lang="pl-PL" dirty="0"/>
          </a:p>
          <a:p>
            <a:r>
              <a:rPr lang="pl-PL" dirty="0"/>
              <a:t>W przypadku </a:t>
            </a:r>
            <a:r>
              <a:rPr lang="pl-PL" b="1" dirty="0"/>
              <a:t>nowo powstałych budynków jest to termin 14 dni od uruchomienia nowego źródła ciepła.</a:t>
            </a:r>
          </a:p>
          <a:p>
            <a:endParaRPr lang="pl-PL" dirty="0"/>
          </a:p>
          <a:p>
            <a:r>
              <a:rPr lang="pl-PL" b="1" dirty="0"/>
              <a:t>W jaki sposób można złożyć deklarację ??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 formie elektronicznej, czyli przez Internet – jest to najszybszy oraz najwygodniejszy sposób na stronie </a:t>
            </a:r>
            <a:r>
              <a:rPr lang="pl-PL" dirty="0">
                <a:hlinkClick r:id="rId2"/>
              </a:rPr>
              <a:t>https://zone.gunb.gov.pl/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w formie papierowej- wypełniony dokument można złożyć osobiście w Urzędzie Gminy lub wysłać listem.</a:t>
            </a:r>
          </a:p>
          <a:p>
            <a:r>
              <a:rPr lang="pl-PL" dirty="0"/>
              <a:t>Wzory deklaracji:</a:t>
            </a:r>
          </a:p>
          <a:p>
            <a:r>
              <a:rPr lang="pl-PL" dirty="0"/>
              <a:t>Formularz A – budynki i lokale mieszkalne</a:t>
            </a:r>
          </a:p>
          <a:p>
            <a:r>
              <a:rPr lang="pl-PL" dirty="0"/>
              <a:t>Formularz B – budynki i lokale niemieszkalne (w tym domki letniskowe)</a:t>
            </a:r>
          </a:p>
          <a:p>
            <a:r>
              <a:rPr lang="pl-PL" dirty="0"/>
              <a:t>Celem złożenia deklaracji jest pozyskanie rzetelnych i wiarygodnych informacji od mieszkańców na temat używanych źródeł ogrzewania swoich domów oraz stosowanego opału. Zebranie tych informacji w jedną bazę, pozwoli podejmować skuteczne działania mające na celu poprawę jakości powietrza.</a:t>
            </a:r>
          </a:p>
        </p:txBody>
      </p:sp>
    </p:spTree>
    <p:extLst>
      <p:ext uri="{BB962C8B-B14F-4D97-AF65-F5344CB8AC3E}">
        <p14:creationId xmlns:p14="http://schemas.microsoft.com/office/powerpoint/2010/main" val="12580888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DA61796-70A5-49C3-977B-603BE2E866F1}"/>
              </a:ext>
            </a:extLst>
          </p:cNvPr>
          <p:cNvSpPr txBox="1"/>
          <p:nvPr/>
        </p:nvSpPr>
        <p:spPr>
          <a:xfrm>
            <a:off x="3966328" y="248642"/>
            <a:ext cx="6103854" cy="3180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i="0" u="none" strike="noStrike" baseline="0" dirty="0">
                <a:latin typeface="Calibri" panose="020F0502020204030204" pitchFamily="34" charset="0"/>
              </a:rPr>
              <a:t>INFOLINIA </a:t>
            </a:r>
            <a:r>
              <a:rPr lang="pl-PL" sz="3200" i="0" u="none" strike="noStrike" baseline="0" dirty="0">
                <a:latin typeface="Calibri" panose="020F0502020204030204" pitchFamily="34" charset="0"/>
              </a:rPr>
              <a:t>dla wnioskodawców</a:t>
            </a:r>
          </a:p>
          <a:p>
            <a:r>
              <a:rPr lang="pl-PL" sz="3200" b="1" i="0" u="none" strike="noStrike" baseline="0" dirty="0">
                <a:latin typeface="Arial" panose="020B0604020202020204" pitchFamily="34" charset="0"/>
              </a:rPr>
              <a:t>			(22) 340 40 80</a:t>
            </a:r>
          </a:p>
          <a:p>
            <a:endParaRPr lang="pl-PL" sz="3200" b="1" i="0" u="none" strike="noStrike" baseline="0" dirty="0"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l-PL" dirty="0">
                <a:solidFill>
                  <a:srgbClr val="C00000"/>
                </a:solidFill>
                <a:latin typeface="Arial" panose="020B0604020202020204" pitchFamily="34" charset="0"/>
              </a:rPr>
              <a:t>www.czystepowietrze.gov.pl</a:t>
            </a:r>
          </a:p>
          <a:p>
            <a:pPr algn="ctr">
              <a:lnSpc>
                <a:spcPct val="150000"/>
              </a:lnSpc>
            </a:pPr>
            <a:r>
              <a:rPr lang="pl-PL" b="0" i="0" u="none" strike="noStrike" baseline="0" dirty="0">
                <a:latin typeface="Arial" panose="020B0604020202020204" pitchFamily="34" charset="0"/>
              </a:rPr>
              <a:t>www.czystepowietrze.gov.pl/pytania-i-odpowiedzi</a:t>
            </a:r>
          </a:p>
          <a:p>
            <a:pPr algn="ctr">
              <a:lnSpc>
                <a:spcPct val="150000"/>
              </a:lnSpc>
            </a:pPr>
            <a:r>
              <a:rPr lang="pl-PL" dirty="0">
                <a:solidFill>
                  <a:srgbClr val="C00000"/>
                </a:solidFill>
                <a:latin typeface="Arial" panose="020B0604020202020204" pitchFamily="34" charset="0"/>
              </a:rPr>
              <a:t>wfosigw.pl/czyste-powietrze</a:t>
            </a:r>
          </a:p>
          <a:p>
            <a:pPr algn="ctr"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</a:rPr>
              <a:t>wfosigw.pl/czyste-powietrze/pytania-i-odpowiedzi</a:t>
            </a:r>
            <a:endParaRPr lang="pl-PL" sz="1800" b="0" i="0" u="none" strike="noStrike" baseline="0" dirty="0">
              <a:latin typeface="Arial" panose="020B060402020202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E385780-2D12-4A87-8B52-DEEC7189B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55" y="767258"/>
            <a:ext cx="2143125" cy="214312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25BF89B-C889-451E-BE4F-1DF9EC4813AD}"/>
              </a:ext>
            </a:extLst>
          </p:cNvPr>
          <p:cNvSpPr txBox="1"/>
          <p:nvPr/>
        </p:nvSpPr>
        <p:spPr>
          <a:xfrm>
            <a:off x="374715" y="3429000"/>
            <a:ext cx="610385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u="sng" dirty="0"/>
              <a:t>Punkt informacyjno-konsultacyjny</a:t>
            </a:r>
            <a:r>
              <a:rPr lang="pl-PL" dirty="0"/>
              <a:t>: </a:t>
            </a:r>
          </a:p>
          <a:p>
            <a:endParaRPr lang="pl-PL" dirty="0"/>
          </a:p>
          <a:p>
            <a:pPr algn="ctr"/>
            <a:r>
              <a:rPr lang="pl-PL" dirty="0"/>
              <a:t>Urząd Gminy Radziejowice, ul. Kubickiego 8</a:t>
            </a:r>
          </a:p>
          <a:p>
            <a:pPr algn="ctr"/>
            <a:r>
              <a:rPr lang="pl-PL" dirty="0">
                <a:solidFill>
                  <a:srgbClr val="FF0000"/>
                </a:solidFill>
              </a:rPr>
              <a:t>czystepowietrze@radziejowice.pl</a:t>
            </a:r>
          </a:p>
          <a:p>
            <a:pPr algn="ctr"/>
            <a:r>
              <a:rPr lang="pl-PL" dirty="0"/>
              <a:t>Tel. (46) 854-30-26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EF9E7CC-40F0-4298-8119-DEC4735D4ED5}"/>
              </a:ext>
            </a:extLst>
          </p:cNvPr>
          <p:cNvSpPr txBox="1"/>
          <p:nvPr/>
        </p:nvSpPr>
        <p:spPr>
          <a:xfrm>
            <a:off x="2573517" y="5231215"/>
            <a:ext cx="577155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4000" dirty="0">
                <a:solidFill>
                  <a:srgbClr val="C00000"/>
                </a:solidFill>
              </a:rPr>
              <a:t>Dziękujemy za uwagę </a:t>
            </a:r>
            <a:r>
              <a:rPr lang="pl-PL" sz="4000" dirty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  <a:endParaRPr lang="pl-PL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7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23A540E-90DA-471A-8258-1936F43AECF1}"/>
              </a:ext>
            </a:extLst>
          </p:cNvPr>
          <p:cNvSpPr txBox="1"/>
          <p:nvPr/>
        </p:nvSpPr>
        <p:spPr>
          <a:xfrm>
            <a:off x="256095" y="1305341"/>
            <a:ext cx="1167981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1. Czy w małżeństwie rozliczającym się wspólnie, dochód przy podstawowym poziomie dofinansowania nie może przekroczyć 200 tys. zł?</a:t>
            </a:r>
          </a:p>
          <a:p>
            <a:endParaRPr lang="pl-PL" b="1" dirty="0"/>
          </a:p>
          <a:p>
            <a:r>
              <a:rPr lang="pl-PL" dirty="0">
                <a:effectLst/>
              </a:rPr>
              <a:t>W przypadku podstawowego poziomu dofinansowania kwalifikują się wnioskodawcy o dochodzie rocznym stanowiącym podstawę obliczenia podatku – nieprzekraczającym 100 tys. zł (brany jest pod uwagę dochód tylko samego wnioskodawcy). W przypadku wspólnego rozliczenia, w PIT w polu „Podstawa obliczenia podatku” uwzględniony jest już podział zsumowanego dochodu małżonków na połowę i to jego wysokość nie może przekroczyć 100 tys. zł. Jeśli kwota wykazana w tym polu PIT przekracza 100 tys. zł, to żaden z małżonków nie kwalifikuje się do dofinansowania.</a:t>
            </a:r>
            <a:br>
              <a:rPr lang="pl-PL" dirty="0">
                <a:effectLst/>
              </a:rPr>
            </a:br>
            <a:br>
              <a:rPr lang="pl-PL" dirty="0">
                <a:effectLst/>
              </a:rPr>
            </a:br>
            <a:r>
              <a:rPr lang="pl-PL" dirty="0">
                <a:effectLst/>
              </a:rPr>
              <a:t>Przykład: dochód roczny żony wynosi 80 tys. zł, a dochód roczny męża wynosi 125.000 zł, czyli po zsumowaniu łączny dochód roczny współmałżonków wynosi 205 tys. zł. W przypadku wspólnego rozliczania PIT, w polu „Podstawa obliczenia podatku” jest wpisana kwota średniego dochodu na małżonka, tzn. 102.500 zł co wynika z podziału kwoty 205 tys. zł na dwa. To oznacza, że te osoby, rozliczając się wspólnie z podatków, nie mogą skorzystać z dofinansowania w programie „Czyste Powietrze”.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0802276-5C4B-4F74-B405-F661EE5D8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474" y="5577749"/>
            <a:ext cx="2529526" cy="128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62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498B498-383F-4E95-9BB5-BC2DD3BEF762}"/>
              </a:ext>
            </a:extLst>
          </p:cNvPr>
          <p:cNvSpPr txBox="1"/>
          <p:nvPr/>
        </p:nvSpPr>
        <p:spPr>
          <a:xfrm>
            <a:off x="345650" y="1028343"/>
            <a:ext cx="1174579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Co w przypadku, gdy dochód wnioskodawcy jest równy 100 tys. zł?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Jeżeli dochód roczny wnioskodawcy będzie równy 100 tys. zł, to możliwe jest ubieganie się o dofinansowanie. Natomiast jeśli próg 100 tys. zł zostanie przekroczony choćby o 1 zł, to dofinansowanie nie zostanie przyznane.</a:t>
            </a:r>
          </a:p>
          <a:p>
            <a:endParaRPr lang="pl-PL" dirty="0"/>
          </a:p>
          <a:p>
            <a:endParaRPr lang="pl-PL" dirty="0">
              <a:effectLst/>
            </a:endParaRPr>
          </a:p>
          <a:p>
            <a:endParaRPr lang="pl-PL" dirty="0"/>
          </a:p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3. Czy do podwyższonego poziomu dofinansowania brane są dochody do kwoty 1564 zł, czy czasami – jak podają inne źródła – do 1563,60 zł?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W programie „Czyste Powietrze” brany jest pod uwagę przeciętny miesięczny dochód na jednego członka gospodarstwa domowego wskazany w zaświadczeniu wydawanym zgodnie z art. 411 ust. 10g ustawy – Prawo ochrony środowiska, nieprzekraczający kwoty: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a) 1 564 zł w gospodarstwie wieloosobowym,</a:t>
            </a:r>
            <a:br>
              <a:rPr lang="pl-PL" dirty="0">
                <a:effectLst/>
              </a:rPr>
            </a:br>
            <a:r>
              <a:rPr lang="pl-PL" dirty="0">
                <a:effectLst/>
              </a:rPr>
              <a:t>b) 2 189 zł w gospodarstwie jednoosobowym.</a:t>
            </a:r>
          </a:p>
          <a:p>
            <a:endParaRPr lang="pl-PL" dirty="0">
              <a:effectLst/>
            </a:endParaRPr>
          </a:p>
          <a:p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9AC8088-F23D-4696-80B3-4D6AE71FD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38" y="5482327"/>
            <a:ext cx="2718062" cy="137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59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47C2A064-2F97-4BD7-AF5D-09288C4493CA}"/>
              </a:ext>
            </a:extLst>
          </p:cNvPr>
          <p:cNvSpPr txBox="1"/>
          <p:nvPr/>
        </p:nvSpPr>
        <p:spPr>
          <a:xfrm>
            <a:off x="439917" y="1364977"/>
            <a:ext cx="1153840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4. Czy do wniosku jest niezbędne zaświadczenie z gminy (GOPS, MOPS)?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Tak, w przypadku ubiegania </a:t>
            </a:r>
            <a:r>
              <a:rPr lang="pl-PL" dirty="0" err="1">
                <a:effectLst/>
              </a:rPr>
              <a:t>sie</a:t>
            </a:r>
            <a:r>
              <a:rPr lang="pl-PL" dirty="0">
                <a:effectLst/>
              </a:rPr>
              <a:t> o podwyższony poziom dofinansowania konieczne jest załączenie do wniosku zaświadczenia wydanego zgodnie z art. 411 ust. 10g ustawy – Prawo ochrony środowiska, przez organ właściwy ze względu na adres zamieszkania wnioskodawcy, nie wcześniej niż 3 miesiące przed datą złożenia wniosku o dofinansowanie, wskazujące przeciętny miesięczny dochód na jednego członka gospodarstwa domowego wnioskodawcy. Zaświadczenie powinno być wydane przez gminę zgodnie z adresem zamieszkania wnioskodawcy.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1C43689-85CA-4D0C-BAC9-E7227C54A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901" y="5582523"/>
            <a:ext cx="2520099" cy="127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310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7123227-C24A-4245-9964-088445B60F48}"/>
              </a:ext>
            </a:extLst>
          </p:cNvPr>
          <p:cNvSpPr txBox="1"/>
          <p:nvPr/>
        </p:nvSpPr>
        <p:spPr>
          <a:xfrm>
            <a:off x="351933" y="502819"/>
            <a:ext cx="1048260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				</a:t>
            </a:r>
            <a:r>
              <a:rPr lang="pl-PL" sz="4000" b="1" dirty="0">
                <a:solidFill>
                  <a:schemeClr val="accent2"/>
                </a:solidFill>
              </a:rPr>
              <a:t> 2)  TERMOMODERNIZACJA:</a:t>
            </a:r>
          </a:p>
          <a:p>
            <a:endParaRPr lang="pl-PL" sz="4000" b="1" dirty="0">
              <a:solidFill>
                <a:schemeClr val="accent2"/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C826DA9-BEB4-4A79-8B04-C0F4F624C0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72" y="6166017"/>
            <a:ext cx="1493528" cy="755908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BBD88C93-B25B-4546-9CB9-63AC794C1635}"/>
              </a:ext>
            </a:extLst>
          </p:cNvPr>
          <p:cNvSpPr txBox="1"/>
          <p:nvPr/>
        </p:nvSpPr>
        <p:spPr>
          <a:xfrm>
            <a:off x="402210" y="1502688"/>
            <a:ext cx="1138758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Przedsięwzięcie obejmujące </a:t>
            </a:r>
            <a:r>
              <a:rPr lang="pl-PL" sz="1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demontaż nieefektywnego źródła ciepła na paliwo stałe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oraz zakup i montaż </a:t>
            </a:r>
            <a:r>
              <a:rPr lang="pl-PL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efektywnego źródła ogrzewania</a:t>
            </a:r>
          </a:p>
          <a:p>
            <a:r>
              <a:rPr lang="pl-PL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Dodatkowo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zakup i montaż </a:t>
            </a:r>
            <a:r>
              <a:rPr lang="pl-PL" sz="1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ocieplenia przegród budowlanych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okien, drzwi zewnętrznych, drzwi/bram garażowych (zawiera również demontaż), </a:t>
            </a:r>
            <a:r>
              <a:rPr lang="pl-PL" sz="1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dokumentacja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dotycząca powyższego zakresu: audyt energetyczny (pod warunkiem wykonania ocieplenia przegród budowlanych), dokumentacja projektowa, ekspertyzy.</a:t>
            </a:r>
          </a:p>
          <a:p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Przedsięwzięcie </a:t>
            </a:r>
            <a:r>
              <a:rPr lang="pl-PL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 obejmujące wymiany źródła ciepła na paliwo stałe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nowe źródło ciepła, a obejmujące zakup i montaż </a:t>
            </a:r>
            <a:r>
              <a:rPr lang="pl-PL" sz="1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ocieplenia przegród budowlanych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okien, drzwi zewnętrznych, drzwi/bram garażowych (zawiera również demontaż), wykonanie </a:t>
            </a:r>
            <a:r>
              <a:rPr lang="pl-PL" sz="1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dokumentacji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dotyczącej powyższego zakresu: audytu energetycznego (pod warunkiem wykonania ocieplenia przegród budowlanych), dokumentacji projektowej, ekspertyz.</a:t>
            </a:r>
          </a:p>
          <a:p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Należy pamiętać, iż nie udziela się dofinansowania na przedsięwzięcia, dla których wnioskowana kwota dotacji jest niższa niż 3 tysiące złotych. Warunek nie dotyczy przedsięwzięć, w zakresie których jest zakup i montaż źródła ciepła. </a:t>
            </a:r>
          </a:p>
          <a:p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43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D62FF9C-7363-4A25-8433-82BE2DAB2BFA}"/>
              </a:ext>
            </a:extLst>
          </p:cNvPr>
          <p:cNvSpPr txBox="1"/>
          <p:nvPr/>
        </p:nvSpPr>
        <p:spPr>
          <a:xfrm>
            <a:off x="204247" y="1245878"/>
            <a:ext cx="1178350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1. Czy można dostać dotację na docieplenie poddasza w budynku oddanym do użytku w 2020r.?</a:t>
            </a:r>
          </a:p>
          <a:p>
            <a:endParaRPr lang="pl-PL" b="1" dirty="0"/>
          </a:p>
          <a:p>
            <a:r>
              <a:rPr lang="pl-PL" dirty="0"/>
              <a:t>Zgodnie z warunkami programu, na przedsięwzięcia realizowane w budynkach, na budowę których po 31 grudnia 2013 r.:</a:t>
            </a:r>
          </a:p>
          <a:p>
            <a:r>
              <a:rPr lang="pl-PL" dirty="0"/>
              <a:t>1) został złożony wniosek o pozwolenie na budowę lub odrębny wniosek o zatwierdzenie projektu budowlanego,</a:t>
            </a:r>
          </a:p>
          <a:p>
            <a:r>
              <a:rPr lang="pl-PL" dirty="0"/>
              <a:t>2) zostało dokonane zgłoszenie budowy lub wykonania robót budowlanych w przypadku, gdy nie jest wymagane uzyskanie decyzji o pozwoleniu na budowę,</a:t>
            </a:r>
          </a:p>
          <a:p>
            <a:r>
              <a:rPr lang="pl-PL" dirty="0"/>
              <a:t>nie udziela się dofinansowania na zakres kosztów kwalifikowanych wskazany w tabeli 3 załącznika 2 do programu, tj. ocieplenie przegród budowlanych, stolarka okienna i drzwiowa.</a:t>
            </a:r>
          </a:p>
          <a:p>
            <a:r>
              <a:rPr lang="pl-PL" dirty="0"/>
              <a:t>W związku z powyższymi zapisami, możliwość udzielenia dofinansowania na termomodernizację budynku zależy od daty złożenia wniosku o pozwolenie na budowę:</a:t>
            </a:r>
          </a:p>
          <a:p>
            <a:r>
              <a:rPr lang="pl-PL" dirty="0"/>
              <a:t>– gdy wniosek został złożony przed 31.12.2013 r. – jest możliwość udzielenia dotacji na termomodernizację,</a:t>
            </a:r>
          </a:p>
          <a:p>
            <a:r>
              <a:rPr lang="pl-PL" dirty="0"/>
              <a:t>– natomiast złożenie wniosku o pozwolenie na budowę od 1.01.2014 r. wyklucza możliwość uzyskania dofinansowania na termomodernizację, gdyż takie budynki powinny spełniać obowiązujące normy budowlane.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70371FC-4B1A-48AA-B611-1842E6807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926" y="5515725"/>
            <a:ext cx="2652074" cy="134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0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66C2C136-A138-4328-8D5A-E57F74AD39C6}"/>
              </a:ext>
            </a:extLst>
          </p:cNvPr>
          <p:cNvSpPr txBox="1"/>
          <p:nvPr/>
        </p:nvSpPr>
        <p:spPr>
          <a:xfrm>
            <a:off x="320512" y="179384"/>
            <a:ext cx="11651529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2.</a:t>
            </a:r>
            <a:r>
              <a:rPr lang="pl-PL" dirty="0"/>
              <a:t> </a:t>
            </a:r>
            <a:r>
              <a:rPr lang="pl-PL" b="1" dirty="0"/>
              <a:t>Czy mogę </a:t>
            </a:r>
            <a:r>
              <a:rPr lang="pl-PL" b="1" dirty="0" err="1"/>
              <a:t>docieplić</a:t>
            </a:r>
            <a:r>
              <a:rPr lang="pl-PL" b="1" dirty="0"/>
              <a:t> dom kolejną warstwą jeśli kiedyś był już docieplony? Czy muszę zrywać starą warstwę?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Można dokładać kolejne warstwy docieplenia i nie trzeba tej starej warstwy zrywać. Ale trzeba się zastanowić, czy ta stara warstwa spełnia wciąż swoją funkcję, czyli np. jeżeli to była wełna mineralna, to czy nie jest zawilgocona i nie lepiej ją wymienić. Jeżeli dokłada się kolejną warstwę ocieplenia, to z automatu ona będzie stosunkowo cienka w porównaniu do tego, gdy ktoś ociepla od zera swój dom. Dlatego warto skorzystać z kalkulatora grubości izolacji (</a:t>
            </a:r>
            <a:r>
              <a:rPr lang="pl-PL" dirty="0">
                <a:effectLst/>
                <a:hlinkClick r:id="rId2"/>
              </a:rPr>
              <a:t>kalkulatorczystepowietrze.kape.gov.pl</a:t>
            </a:r>
            <a:r>
              <a:rPr lang="pl-PL" dirty="0">
                <a:effectLst/>
              </a:rPr>
              <a:t>) i sprawdzić, jaka ta dodatkowa warstwa powinna być, bo tam w samodzielnym obliczaniu – łatwo jest określić, czy styropian musi mieć już 8, 5 czy 10 cm, żeby dane docieplenie spełniało wymogi warunków technicznych 2021, o ile jest taki wymóg wynikający z prawa budowlanego.</a:t>
            </a:r>
          </a:p>
          <a:p>
            <a:endParaRPr lang="pl-PL" dirty="0"/>
          </a:p>
          <a:p>
            <a:r>
              <a:rPr lang="pl-PL" b="1" dirty="0"/>
              <a:t>3.</a:t>
            </a:r>
            <a:r>
              <a:rPr lang="pl-PL" dirty="0"/>
              <a:t> </a:t>
            </a:r>
            <a:r>
              <a:rPr lang="pl-PL" b="1" dirty="0"/>
              <a:t>Czy muszę </a:t>
            </a:r>
            <a:r>
              <a:rPr lang="pl-PL" b="1" dirty="0" err="1"/>
              <a:t>docieplić</a:t>
            </a:r>
            <a:r>
              <a:rPr lang="pl-PL" b="1" dirty="0"/>
              <a:t> budynek jakąś minimalną grubością styropianu?</a:t>
            </a:r>
          </a:p>
          <a:p>
            <a:endParaRPr lang="pl-PL" dirty="0"/>
          </a:p>
          <a:p>
            <a:r>
              <a:rPr lang="pl-PL" dirty="0">
                <a:effectLst/>
              </a:rPr>
              <a:t>Tak. Jeżeli realizowane zadanie przekracza 25% powierzchni przegród danego budynku, to zgodnie z prawem budowlanym, docieplone przegrody muszą spełniać warunki techniczne WT 2021, co w tym przypadku oznacza, że przegroda musi osiągnąć odpowiednie parametry po tym dociepleniu. Wartość współczynnika U musi – np. dla ściany – wynosić maksymalnie 0,2 W/m2K, a dla dachu, stropodachu – maksymalnie 0,15. Zatem np. przy pomocy kalkulatora grubości izolacji (</a:t>
            </a:r>
            <a:r>
              <a:rPr lang="pl-PL" dirty="0">
                <a:effectLst/>
                <a:hlinkClick r:id="rId2"/>
              </a:rPr>
              <a:t>kalkulatorczystepowietrze.kape.gov.pl</a:t>
            </a:r>
            <a:r>
              <a:rPr lang="pl-PL" dirty="0">
                <a:effectLst/>
              </a:rPr>
              <a:t>) należy dobrać taką grubość docieplenia, żeby te warunki techniczne zostały spełnione.</a:t>
            </a:r>
          </a:p>
          <a:p>
            <a:endParaRPr lang="pl-PL" dirty="0"/>
          </a:p>
          <a:p>
            <a:endParaRPr lang="pl-PL" dirty="0">
              <a:effectLst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A399937-4EE9-44C6-A2F4-C8F809C588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834" y="6008136"/>
            <a:ext cx="1679166" cy="84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3197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4669</TotalTime>
  <Words>5010</Words>
  <Application>Microsoft Office PowerPoint</Application>
  <PresentationFormat>Panoramiczny</PresentationFormat>
  <Paragraphs>251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Trebuchet MS</vt:lpstr>
      <vt:lpstr>Wingdings 3</vt:lpstr>
      <vt:lpstr>Faseta</vt:lpstr>
      <vt:lpstr>Prezentacja programu PowerPoint</vt:lpstr>
      <vt:lpstr>Gmina Radziejowice jako Punkt konsultacyjny Programu „Czyste Powietrze”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Rydzewska</dc:creator>
  <cp:lastModifiedBy>Agnieszka Rydzewska</cp:lastModifiedBy>
  <cp:revision>7</cp:revision>
  <cp:lastPrinted>2021-12-13T13:49:05Z</cp:lastPrinted>
  <dcterms:created xsi:type="dcterms:W3CDTF">2021-12-10T07:59:39Z</dcterms:created>
  <dcterms:modified xsi:type="dcterms:W3CDTF">2021-12-13T13:56:12Z</dcterms:modified>
</cp:coreProperties>
</file>