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76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66" r:id="rId14"/>
    <p:sldId id="283" r:id="rId15"/>
    <p:sldId id="263" r:id="rId16"/>
    <p:sldId id="264" r:id="rId17"/>
    <p:sldId id="279" r:id="rId18"/>
    <p:sldId id="287" r:id="rId19"/>
    <p:sldId id="280" r:id="rId20"/>
    <p:sldId id="281" r:id="rId21"/>
    <p:sldId id="282" r:id="rId22"/>
    <p:sldId id="284" r:id="rId23"/>
    <p:sldId id="273" r:id="rId24"/>
    <p:sldId id="274" r:id="rId25"/>
    <p:sldId id="275" r:id="rId26"/>
    <p:sldId id="288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C625-8444-42AA-BF98-4985B39BD03B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9E58-56A3-48D7-A328-1A6D421C5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76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D1510-A382-463A-8B84-26084AC567F0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41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61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76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80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83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27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03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16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6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16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0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67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22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8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54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40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C9CF-2688-45A9-ADF9-1015AEB182D2}" type="datetimeFigureOut">
              <a:rPr lang="pl-PL" smtClean="0"/>
              <a:t>2021-07-19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D02050-985F-43E4-B3D0-52AA370CA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4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://www.kalkulatorczystepowietrze.kape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CBACF25-CA14-4C09-8840-91576A9514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5" name="Group 56732">
            <a:extLst>
              <a:ext uri="{FF2B5EF4-FFF2-40B4-BE49-F238E27FC236}">
                <a16:creationId xmlns:a16="http://schemas.microsoft.com/office/drawing/2014/main" id="{7F0556AD-8445-4A13-A02A-507B9804963A}"/>
              </a:ext>
            </a:extLst>
          </p:cNvPr>
          <p:cNvGrpSpPr/>
          <p:nvPr/>
        </p:nvGrpSpPr>
        <p:grpSpPr>
          <a:xfrm>
            <a:off x="0" y="317"/>
            <a:ext cx="12190985" cy="6857365"/>
            <a:chOff x="0" y="0"/>
            <a:chExt cx="12190985" cy="6857999"/>
          </a:xfrm>
        </p:grpSpPr>
        <p:sp>
          <p:nvSpPr>
            <p:cNvPr id="96" name="Shape 60445">
              <a:extLst>
                <a:ext uri="{FF2B5EF4-FFF2-40B4-BE49-F238E27FC236}">
                  <a16:creationId xmlns:a16="http://schemas.microsoft.com/office/drawing/2014/main" id="{9D2641F4-83E9-4763-9D55-2CC3F98586C0}"/>
                </a:ext>
              </a:extLst>
            </p:cNvPr>
            <p:cNvSpPr/>
            <p:nvPr/>
          </p:nvSpPr>
          <p:spPr>
            <a:xfrm>
              <a:off x="0" y="2781300"/>
              <a:ext cx="4572762" cy="2401062"/>
            </a:xfrm>
            <a:custGeom>
              <a:avLst/>
              <a:gdLst/>
              <a:ahLst/>
              <a:cxnLst/>
              <a:rect l="0" t="0" r="0" b="0"/>
              <a:pathLst>
                <a:path w="4572762" h="2401062">
                  <a:moveTo>
                    <a:pt x="0" y="0"/>
                  </a:moveTo>
                  <a:lnTo>
                    <a:pt x="4572762" y="0"/>
                  </a:lnTo>
                  <a:lnTo>
                    <a:pt x="4572762" y="2401062"/>
                  </a:lnTo>
                  <a:lnTo>
                    <a:pt x="0" y="240106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97" name="Rectangle 2211">
              <a:extLst>
                <a:ext uri="{FF2B5EF4-FFF2-40B4-BE49-F238E27FC236}">
                  <a16:creationId xmlns:a16="http://schemas.microsoft.com/office/drawing/2014/main" id="{41787979-DABF-416B-9A20-87DE3044B018}"/>
                </a:ext>
              </a:extLst>
            </p:cNvPr>
            <p:cNvSpPr/>
            <p:nvPr/>
          </p:nvSpPr>
          <p:spPr>
            <a:xfrm>
              <a:off x="596646" y="3163633"/>
              <a:ext cx="4482964" cy="48206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2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Program priorytetowy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8" name="Rectangle 2212">
              <a:extLst>
                <a:ext uri="{FF2B5EF4-FFF2-40B4-BE49-F238E27FC236}">
                  <a16:creationId xmlns:a16="http://schemas.microsoft.com/office/drawing/2014/main" id="{CDF9D32D-793C-479C-86DA-680D59E9F0AC}"/>
                </a:ext>
              </a:extLst>
            </p:cNvPr>
            <p:cNvSpPr/>
            <p:nvPr/>
          </p:nvSpPr>
          <p:spPr>
            <a:xfrm>
              <a:off x="596646" y="3590607"/>
              <a:ext cx="3852074" cy="4820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2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„Czyste Powietrze”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9" name="Rectangle 2213">
              <a:extLst>
                <a:ext uri="{FF2B5EF4-FFF2-40B4-BE49-F238E27FC236}">
                  <a16:creationId xmlns:a16="http://schemas.microsoft.com/office/drawing/2014/main" id="{2E029351-C709-4CE2-8E3C-A1A878FF1DD8}"/>
                </a:ext>
              </a:extLst>
            </p:cNvPr>
            <p:cNvSpPr/>
            <p:nvPr/>
          </p:nvSpPr>
          <p:spPr>
            <a:xfrm>
              <a:off x="596646" y="4420616"/>
              <a:ext cx="442892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projekt realizowany we współpracy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0" name="Rectangle 2214">
              <a:extLst>
                <a:ext uri="{FF2B5EF4-FFF2-40B4-BE49-F238E27FC236}">
                  <a16:creationId xmlns:a16="http://schemas.microsoft.com/office/drawing/2014/main" id="{9FBAD16E-EEE0-4F48-910A-D3FD139938AD}"/>
                </a:ext>
              </a:extLst>
            </p:cNvPr>
            <p:cNvSpPr/>
            <p:nvPr/>
          </p:nvSpPr>
          <p:spPr>
            <a:xfrm>
              <a:off x="596646" y="4694936"/>
              <a:ext cx="462077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Ministerstwa Środowiska i partnerów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1" name="Picture 59264">
              <a:extLst>
                <a:ext uri="{FF2B5EF4-FFF2-40B4-BE49-F238E27FC236}">
                  <a16:creationId xmlns:a16="http://schemas.microsoft.com/office/drawing/2014/main" id="{B6871D8A-AB68-4877-90D3-AAB57888126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1792" y="690880"/>
              <a:ext cx="3368040" cy="1362456"/>
            </a:xfrm>
            <a:prstGeom prst="rect">
              <a:avLst/>
            </a:prstGeom>
          </p:spPr>
        </p:pic>
        <p:pic>
          <p:nvPicPr>
            <p:cNvPr id="102" name="Picture 59265">
              <a:extLst>
                <a:ext uri="{FF2B5EF4-FFF2-40B4-BE49-F238E27FC236}">
                  <a16:creationId xmlns:a16="http://schemas.microsoft.com/office/drawing/2014/main" id="{5718542C-D344-41AF-B9C8-1FC00FD9017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61840" y="0"/>
              <a:ext cx="7629145" cy="5181601"/>
            </a:xfrm>
            <a:prstGeom prst="rect">
              <a:avLst/>
            </a:prstGeom>
          </p:spPr>
        </p:pic>
        <p:pic>
          <p:nvPicPr>
            <p:cNvPr id="103" name="Picture 2220">
              <a:extLst>
                <a:ext uri="{FF2B5EF4-FFF2-40B4-BE49-F238E27FC236}">
                  <a16:creationId xmlns:a16="http://schemas.microsoft.com/office/drawing/2014/main" id="{7A9F7E15-0054-4C51-BBD7-6945E72638E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67334" y="5228843"/>
              <a:ext cx="11016996" cy="1629156"/>
            </a:xfrm>
            <a:prstGeom prst="rect">
              <a:avLst/>
            </a:prstGeom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646F5B7-1FDF-45F5-BA2A-09646979B98F}"/>
              </a:ext>
            </a:extLst>
          </p:cNvPr>
          <p:cNvSpPr txBox="1"/>
          <p:nvPr/>
        </p:nvSpPr>
        <p:spPr>
          <a:xfrm>
            <a:off x="5860025" y="0"/>
            <a:ext cx="70927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19.07.2021 r. SPOTKANIE INFORMACYJNE DLA MESZKAŃCÓW GMINY RADZIEJOWICE</a:t>
            </a:r>
          </a:p>
        </p:txBody>
      </p:sp>
    </p:spTree>
    <p:extLst>
      <p:ext uri="{BB962C8B-B14F-4D97-AF65-F5344CB8AC3E}">
        <p14:creationId xmlns:p14="http://schemas.microsoft.com/office/powerpoint/2010/main" val="9397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AC4A672-AC44-4F76-A603-39007D3E4C3F}"/>
              </a:ext>
            </a:extLst>
          </p:cNvPr>
          <p:cNvSpPr txBox="1"/>
          <p:nvPr/>
        </p:nvSpPr>
        <p:spPr>
          <a:xfrm>
            <a:off x="683579" y="678095"/>
            <a:ext cx="9596761" cy="633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Rodzaje wspieranych przedsięwzięć oraz maksymalne kwoty dofinansowania dla </a:t>
            </a:r>
            <a:r>
              <a:rPr lang="pl-PL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podwyższonego</a:t>
            </a:r>
            <a:r>
              <a:rPr lang="pl-PL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poziomu dofinansowania: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Opcja 1</a:t>
            </a:r>
            <a:endParaRPr lang="pl-PL" sz="1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Przedsięwzięcie obejmujące </a:t>
            </a: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demontaż nieefektywnego źródła ciepła na paliwo stałe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oraz: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źródła ciepła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celów ogrzewania lub ogrzewania i c.w.u. albo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kotłowni gazowej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rozumieniu Załącznika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programu.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Dodatkowo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mogą być wykonane (dopuszcza się wybór więcej niż jednego elementu z zakresu):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demontaż oraz zakup i montaż nowej instalacji centralnego ogrzewania lub c.w.u. (w tym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kolektorów słonecznych, pompy ciepła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wyłącznie do c.w.u.),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mikroinstalacji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fotowoltaicznej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zakup i montaż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wentylacji mechanicznej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odzyskiem ciepła,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zakup i montaż ocieplenia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przegród budowlanych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okien, drzwi zewnętrznych, drzwi/bram garażowych (zawiera również demontaż),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dokumentacja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dotycząca powyższego zakresu: audyt energetyczny (pod warunkiem wykonania ocieplenia przegród budowlanych), dokumentacja projektowa, ekspertyzy.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Kwota maksymalnej dotacji: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32 000 zł – gdy przedsięwzięcie nie obejmuje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mikroinstalacji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fotowoltaicznej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37 000 zł – dla przedsięwzięcia 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mikroinstalacją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fotowoltaiczną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0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02A447-FCD3-4CA6-AC56-1B361321C8C9}"/>
              </a:ext>
            </a:extLst>
          </p:cNvPr>
          <p:cNvSpPr txBox="1"/>
          <p:nvPr/>
        </p:nvSpPr>
        <p:spPr>
          <a:xfrm>
            <a:off x="221942" y="1197787"/>
            <a:ext cx="9348186" cy="398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Opcja 2</a:t>
            </a:r>
            <a:endParaRPr lang="pl-PL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Przedsięwzięcie </a:t>
            </a: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obejmujące wymiany źródła ciepła na paliwo stałe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nowe źródło ciepła, a obejmujące (dopuszcza się wybór więcej niż jednego elementu z zakresu):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zakup i montaż </a:t>
            </a:r>
            <a:r>
              <a:rPr lang="pl-PL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wentylacji mechanicznej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odzyskiem ciepła,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zakup i montaż </a:t>
            </a:r>
            <a:r>
              <a:rPr lang="pl-PL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ocieplenia przegród budowlanych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okien, drzwi zewnętrznych, drzwi/bram garażowych (zawiera również demontaż),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wykonanie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dokumentacji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dotyczącej powyższego zakresu: audytu energetycznego (pod warunkiem wykonania ocieplenia przegród budowlanych), dokumentacji projektowej, ekspertyz.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Kwota maksymalnej dotacji: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15 000 zł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8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279AB0-535B-4E05-9F53-427B19886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3" y="176687"/>
            <a:ext cx="9753688" cy="65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4E3B90-A1CA-45D7-A466-835292038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BE1A0E-F225-49A3-96FC-072C2FCFD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1CA1ECB-E7E1-429C-A87F-850DA1231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4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48C0A32-7FFF-4C2E-B534-7A8C9B53FEEF}"/>
              </a:ext>
            </a:extLst>
          </p:cNvPr>
          <p:cNvSpPr txBox="1"/>
          <p:nvPr/>
        </p:nvSpPr>
        <p:spPr>
          <a:xfrm>
            <a:off x="79899" y="350603"/>
            <a:ext cx="952574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Etapy realizacji całego przedsięwzięcia:</a:t>
            </a:r>
          </a:p>
          <a:p>
            <a:pPr algn="ctr"/>
            <a:endParaRPr lang="pl-PL" sz="3200" dirty="0">
              <a:solidFill>
                <a:srgbClr val="C00000"/>
              </a:solidFill>
            </a:endParaRPr>
          </a:p>
          <a:p>
            <a:pPr marL="342900" indent="-342900" algn="ctr">
              <a:buAutoNum type="arabicParenR"/>
            </a:pPr>
            <a:r>
              <a:rPr lang="pl-PL" dirty="0"/>
              <a:t>Złożenie wniosku o dofinansowanie w ramach programu Czyste Powietrze</a:t>
            </a:r>
          </a:p>
          <a:p>
            <a:pPr marL="342900" indent="-342900" algn="ctr">
              <a:buAutoNum type="arabicParenR"/>
            </a:pPr>
            <a:endParaRPr lang="pl-PL" dirty="0"/>
          </a:p>
          <a:p>
            <a:pPr marL="342900" indent="-342900" algn="ctr">
              <a:buAutoNum type="arabicParenR"/>
            </a:pPr>
            <a:endParaRPr lang="pl-PL" dirty="0"/>
          </a:p>
          <a:p>
            <a:pPr marL="342900" indent="-342900" algn="ctr">
              <a:buAutoNum type="arabicParenR"/>
            </a:pPr>
            <a:endParaRPr lang="pl-PL" dirty="0"/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E85A0E1-48DC-4272-9057-7D1277B3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71" y="1870495"/>
            <a:ext cx="3443201" cy="48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5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65C3F18-FF7C-47FC-A83F-F5093C47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1" y="128726"/>
            <a:ext cx="7956456" cy="67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6A1C171-3B76-47D1-9523-32C8DE93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07" y="168137"/>
            <a:ext cx="7757698" cy="65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6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5AB7C-D02B-4904-A5E6-E66FF960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4" y="727423"/>
            <a:ext cx="10700551" cy="56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28EFD68-7730-4785-9A67-DEC38B8846F2}"/>
              </a:ext>
            </a:extLst>
          </p:cNvPr>
          <p:cNvSpPr txBox="1"/>
          <p:nvPr/>
        </p:nvSpPr>
        <p:spPr>
          <a:xfrm>
            <a:off x="-71021" y="304384"/>
            <a:ext cx="121298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</a:rPr>
              <a:t>2)</a:t>
            </a:r>
            <a:r>
              <a:rPr lang="pl-PL" dirty="0"/>
              <a:t> </a:t>
            </a:r>
            <a:r>
              <a:rPr lang="pl-PL" dirty="0">
                <a:solidFill>
                  <a:srgbClr val="C00000"/>
                </a:solidFill>
              </a:rPr>
              <a:t>Realizacja</a:t>
            </a:r>
            <a:r>
              <a:rPr lang="pl-PL" dirty="0"/>
              <a:t> wymiany starego źródła ciepła, gromadzenie wszystkich dokumentów dotyczących realizacji przedsięwzięcia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C00000"/>
                </a:solidFill>
              </a:rPr>
              <a:t>       3) </a:t>
            </a:r>
            <a:r>
              <a:rPr lang="pl-PL" dirty="0"/>
              <a:t>Otrzymanie z </a:t>
            </a:r>
            <a:r>
              <a:rPr lang="pl-PL" dirty="0" err="1"/>
              <a:t>WFOŚiGW</a:t>
            </a:r>
            <a:r>
              <a:rPr lang="pl-PL" dirty="0"/>
              <a:t> dokumentu potwierdzającego przyznanie dofinansowania, data odbioru niniejszego pisma stanowi jednocześnie datę podpisania </a:t>
            </a:r>
            <a:r>
              <a:rPr lang="pl-PL" dirty="0">
                <a:solidFill>
                  <a:srgbClr val="C00000"/>
                </a:solidFill>
              </a:rPr>
              <a:t>umowy</a:t>
            </a:r>
            <a:r>
              <a:rPr lang="pl-PL" dirty="0"/>
              <a:t> przez Beneficjenta z Funduszem.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0E956A-2CE8-416B-B217-16D572B3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42" y="2282608"/>
            <a:ext cx="5817122" cy="4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3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28B3F49-8F62-4C58-9684-2619197E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535" y="1118657"/>
            <a:ext cx="3870715" cy="52765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8E661BF-697B-45EE-8F3E-CA745BE570D7}"/>
              </a:ext>
            </a:extLst>
          </p:cNvPr>
          <p:cNvSpPr txBox="1"/>
          <p:nvPr/>
        </p:nvSpPr>
        <p:spPr>
          <a:xfrm>
            <a:off x="798991" y="680906"/>
            <a:ext cx="70666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 startAt="4"/>
            </a:pPr>
            <a:r>
              <a:rPr lang="pl-PL" dirty="0"/>
              <a:t>Złożenie </a:t>
            </a:r>
            <a:r>
              <a:rPr lang="pl-PL" dirty="0">
                <a:solidFill>
                  <a:srgbClr val="C00000"/>
                </a:solidFill>
              </a:rPr>
              <a:t>wniosku o płatność </a:t>
            </a:r>
            <a:r>
              <a:rPr lang="pl-PL" dirty="0"/>
              <a:t>wraz z kompletem załączników:</a:t>
            </a:r>
          </a:p>
          <a:p>
            <a:pPr marL="342900" indent="-342900" algn="just">
              <a:buAutoNum type="arabicParenR" startAt="4"/>
            </a:pPr>
            <a:endParaRPr lang="pl-PL" dirty="0"/>
          </a:p>
          <a:p>
            <a:pPr marL="342900" indent="-342900" algn="just">
              <a:buAutoNum type="arabicParenR" startAt="4"/>
            </a:pPr>
            <a:endParaRPr lang="pl-PL" dirty="0"/>
          </a:p>
          <a:p>
            <a:pPr algn="just"/>
            <a:r>
              <a:rPr lang="pl-PL" dirty="0"/>
              <a:t>a)  faktury lub rachunki wypisane imiennie na Beneficjenta</a:t>
            </a:r>
          </a:p>
          <a:p>
            <a:pPr marL="342900" indent="-342900" algn="just">
              <a:buAutoNum type="alphaLcParenR" startAt="2"/>
            </a:pPr>
            <a:r>
              <a:rPr lang="pl-PL" dirty="0"/>
              <a:t>protokół wykonawcy </a:t>
            </a:r>
          </a:p>
          <a:p>
            <a:pPr marL="342900" indent="-342900" algn="just">
              <a:buAutoNum type="alphaLcParenR" startAt="2"/>
            </a:pPr>
            <a:r>
              <a:rPr lang="pl-PL" dirty="0"/>
              <a:t>dokumenty potwierdzające dokonanie zapłaty na rzecz wykonawcy lub sprzedawcy</a:t>
            </a:r>
          </a:p>
          <a:p>
            <a:pPr marL="342900" indent="-342900" algn="just">
              <a:buAutoNum type="alphaLcParenR" startAt="2"/>
            </a:pPr>
            <a:r>
              <a:rPr lang="pl-PL" dirty="0"/>
              <a:t>dokument świadczący o zezłomowaniu starego źródła ciepła</a:t>
            </a:r>
          </a:p>
          <a:p>
            <a:pPr marL="342900" indent="-342900" algn="just">
              <a:buAutoNum type="alphaLcParenR" startAt="2"/>
            </a:pPr>
            <a:r>
              <a:rPr lang="pl-PL" dirty="0"/>
              <a:t>karta energetyczna nowego pieca</a:t>
            </a:r>
          </a:p>
          <a:p>
            <a:pPr marL="342900" indent="-342900" algn="just">
              <a:buAutoNum type="alphaLcParenR" startAt="2"/>
            </a:pPr>
            <a:endParaRPr lang="pl-PL" dirty="0"/>
          </a:p>
          <a:p>
            <a:pPr marL="342900" indent="-342900" algn="just">
              <a:buAutoNum type="alphaLcParenR" startAt="2"/>
            </a:pPr>
            <a:endParaRPr lang="pl-PL" dirty="0"/>
          </a:p>
          <a:p>
            <a:pPr algn="just"/>
            <a:r>
              <a:rPr lang="pl-PL" dirty="0"/>
              <a:t>5)	</a:t>
            </a:r>
            <a:r>
              <a:rPr lang="pl-PL" dirty="0">
                <a:solidFill>
                  <a:srgbClr val="C00000"/>
                </a:solidFill>
              </a:rPr>
              <a:t>Wypłata dotacji</a:t>
            </a:r>
          </a:p>
          <a:p>
            <a:pPr algn="just"/>
            <a:r>
              <a:rPr lang="pl-PL" dirty="0"/>
              <a:t>a)	wypłata kwoty dotacji może nastąpić po zamontowaniu w 	budynku nowego źródła ciepła.</a:t>
            </a:r>
          </a:p>
          <a:p>
            <a:pPr algn="just"/>
            <a:r>
              <a:rPr lang="pl-PL" dirty="0"/>
              <a:t>b)	dotacja nie podlega wypłacie jeżeli Beneficjent zbył przed 	wypłatą dotacji budynek/lokal mieszkalny objęty 	dofinansowaniem.</a:t>
            </a:r>
          </a:p>
          <a:p>
            <a:pPr marL="342900" indent="-342900" algn="just">
              <a:buAutoNum type="arabicParenR" startAt="5"/>
            </a:pPr>
            <a:endParaRPr lang="pl-PL" dirty="0"/>
          </a:p>
          <a:p>
            <a:pPr marL="342900" indent="-342900">
              <a:buAutoNum type="alphaLcParenR" startAt="3"/>
            </a:pPr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50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980">
            <a:extLst>
              <a:ext uri="{FF2B5EF4-FFF2-40B4-BE49-F238E27FC236}">
                <a16:creationId xmlns:a16="http://schemas.microsoft.com/office/drawing/2014/main" id="{4F78FB9B-B7A7-403E-8DBA-11BDE7EE3EA9}"/>
              </a:ext>
            </a:extLst>
          </p:cNvPr>
          <p:cNvGrpSpPr/>
          <p:nvPr/>
        </p:nvGrpSpPr>
        <p:grpSpPr>
          <a:xfrm>
            <a:off x="260479" y="526733"/>
            <a:ext cx="12392824" cy="5802504"/>
            <a:chOff x="-3047" y="0"/>
            <a:chExt cx="12393365" cy="5802884"/>
          </a:xfrm>
        </p:grpSpPr>
        <p:pic>
          <p:nvPicPr>
            <p:cNvPr id="3" name="Picture 2225">
              <a:extLst>
                <a:ext uri="{FF2B5EF4-FFF2-40B4-BE49-F238E27FC236}">
                  <a16:creationId xmlns:a16="http://schemas.microsoft.com/office/drawing/2014/main" id="{222C623F-7035-4396-AF0E-D5450E9DDBC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24534" y="0"/>
              <a:ext cx="5093208" cy="5119878"/>
            </a:xfrm>
            <a:prstGeom prst="rect">
              <a:avLst/>
            </a:prstGeom>
          </p:spPr>
        </p:pic>
        <p:sp>
          <p:nvSpPr>
            <p:cNvPr id="4" name="Shape 2226">
              <a:extLst>
                <a:ext uri="{FF2B5EF4-FFF2-40B4-BE49-F238E27FC236}">
                  <a16:creationId xmlns:a16="http://schemas.microsoft.com/office/drawing/2014/main" id="{CE9D3A3B-B72C-4963-A909-A76FE336AEB2}"/>
                </a:ext>
              </a:extLst>
            </p:cNvPr>
            <p:cNvSpPr/>
            <p:nvPr/>
          </p:nvSpPr>
          <p:spPr>
            <a:xfrm>
              <a:off x="3961130" y="1743139"/>
              <a:ext cx="4680585" cy="262065"/>
            </a:xfrm>
            <a:custGeom>
              <a:avLst/>
              <a:gdLst/>
              <a:ahLst/>
              <a:cxnLst/>
              <a:rect l="0" t="0" r="0" b="0"/>
              <a:pathLst>
                <a:path w="4680585" h="262065">
                  <a:moveTo>
                    <a:pt x="235395" y="1857"/>
                  </a:moveTo>
                  <a:cubicBezTo>
                    <a:pt x="242475" y="3715"/>
                    <a:pt x="248857" y="8255"/>
                    <a:pt x="252857" y="15049"/>
                  </a:cubicBezTo>
                  <a:cubicBezTo>
                    <a:pt x="260731" y="28639"/>
                    <a:pt x="256159" y="46165"/>
                    <a:pt x="242570" y="54166"/>
                  </a:cubicBezTo>
                  <a:lnTo>
                    <a:pt x="162401" y="100902"/>
                  </a:lnTo>
                  <a:lnTo>
                    <a:pt x="4680585" y="100902"/>
                  </a:lnTo>
                  <a:lnTo>
                    <a:pt x="4680585" y="158052"/>
                  </a:lnTo>
                  <a:lnTo>
                    <a:pt x="162401" y="158052"/>
                  </a:lnTo>
                  <a:lnTo>
                    <a:pt x="242570" y="204788"/>
                  </a:lnTo>
                  <a:cubicBezTo>
                    <a:pt x="256159" y="212789"/>
                    <a:pt x="260731" y="230315"/>
                    <a:pt x="252857" y="243904"/>
                  </a:cubicBezTo>
                  <a:cubicBezTo>
                    <a:pt x="244856" y="257493"/>
                    <a:pt x="227330" y="262065"/>
                    <a:pt x="213741" y="254191"/>
                  </a:cubicBezTo>
                  <a:lnTo>
                    <a:pt x="0" y="129477"/>
                  </a:lnTo>
                  <a:lnTo>
                    <a:pt x="213741" y="4763"/>
                  </a:lnTo>
                  <a:cubicBezTo>
                    <a:pt x="220536" y="826"/>
                    <a:pt x="228314" y="0"/>
                    <a:pt x="235395" y="18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" name="Shape 2227">
              <a:extLst>
                <a:ext uri="{FF2B5EF4-FFF2-40B4-BE49-F238E27FC236}">
                  <a16:creationId xmlns:a16="http://schemas.microsoft.com/office/drawing/2014/main" id="{206DF276-F943-46F7-9525-8A5636DD0FF1}"/>
                </a:ext>
              </a:extLst>
            </p:cNvPr>
            <p:cNvSpPr/>
            <p:nvPr/>
          </p:nvSpPr>
          <p:spPr>
            <a:xfrm>
              <a:off x="5976620" y="3110929"/>
              <a:ext cx="2736469" cy="262065"/>
            </a:xfrm>
            <a:custGeom>
              <a:avLst/>
              <a:gdLst/>
              <a:ahLst/>
              <a:cxnLst/>
              <a:rect l="0" t="0" r="0" b="0"/>
              <a:pathLst>
                <a:path w="2736469" h="262065">
                  <a:moveTo>
                    <a:pt x="235395" y="1857"/>
                  </a:moveTo>
                  <a:cubicBezTo>
                    <a:pt x="242475" y="3715"/>
                    <a:pt x="248856" y="8255"/>
                    <a:pt x="252857" y="15049"/>
                  </a:cubicBezTo>
                  <a:cubicBezTo>
                    <a:pt x="260731" y="28639"/>
                    <a:pt x="256159" y="46165"/>
                    <a:pt x="242570" y="54166"/>
                  </a:cubicBezTo>
                  <a:lnTo>
                    <a:pt x="162400" y="100902"/>
                  </a:lnTo>
                  <a:lnTo>
                    <a:pt x="2736469" y="100902"/>
                  </a:lnTo>
                  <a:lnTo>
                    <a:pt x="2736469" y="158052"/>
                  </a:lnTo>
                  <a:lnTo>
                    <a:pt x="162400" y="158052"/>
                  </a:lnTo>
                  <a:lnTo>
                    <a:pt x="242570" y="204788"/>
                  </a:lnTo>
                  <a:cubicBezTo>
                    <a:pt x="256159" y="212789"/>
                    <a:pt x="260731" y="230315"/>
                    <a:pt x="252857" y="243904"/>
                  </a:cubicBezTo>
                  <a:cubicBezTo>
                    <a:pt x="244856" y="257492"/>
                    <a:pt x="227330" y="262065"/>
                    <a:pt x="213741" y="254191"/>
                  </a:cubicBezTo>
                  <a:lnTo>
                    <a:pt x="0" y="129477"/>
                  </a:lnTo>
                  <a:lnTo>
                    <a:pt x="213741" y="4763"/>
                  </a:lnTo>
                  <a:cubicBezTo>
                    <a:pt x="220535" y="826"/>
                    <a:pt x="228315" y="0"/>
                    <a:pt x="235395" y="18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Shape 60447">
              <a:extLst>
                <a:ext uri="{FF2B5EF4-FFF2-40B4-BE49-F238E27FC236}">
                  <a16:creationId xmlns:a16="http://schemas.microsoft.com/office/drawing/2014/main" id="{0D9F2706-530D-43C7-A703-3408ED4E22E5}"/>
                </a:ext>
              </a:extLst>
            </p:cNvPr>
            <p:cNvSpPr/>
            <p:nvPr/>
          </p:nvSpPr>
          <p:spPr>
            <a:xfrm>
              <a:off x="8424672" y="2879598"/>
              <a:ext cx="3240786" cy="1839468"/>
            </a:xfrm>
            <a:custGeom>
              <a:avLst/>
              <a:gdLst/>
              <a:ahLst/>
              <a:cxnLst/>
              <a:rect l="0" t="0" r="0" b="0"/>
              <a:pathLst>
                <a:path w="3240786" h="1839468">
                  <a:moveTo>
                    <a:pt x="0" y="0"/>
                  </a:moveTo>
                  <a:lnTo>
                    <a:pt x="3240786" y="0"/>
                  </a:lnTo>
                  <a:lnTo>
                    <a:pt x="3240786" y="1839468"/>
                  </a:lnTo>
                  <a:lnTo>
                    <a:pt x="0" y="183946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Rectangle 2232">
              <a:extLst>
                <a:ext uri="{FF2B5EF4-FFF2-40B4-BE49-F238E27FC236}">
                  <a16:creationId xmlns:a16="http://schemas.microsoft.com/office/drawing/2014/main" id="{92C4E0DB-6A65-4286-807A-0DF0FC6B4750}"/>
                </a:ext>
              </a:extLst>
            </p:cNvPr>
            <p:cNvSpPr/>
            <p:nvPr/>
          </p:nvSpPr>
          <p:spPr>
            <a:xfrm>
              <a:off x="8516874" y="3156966"/>
              <a:ext cx="173332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Niska emisja: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2233">
              <a:extLst>
                <a:ext uri="{FF2B5EF4-FFF2-40B4-BE49-F238E27FC236}">
                  <a16:creationId xmlns:a16="http://schemas.microsoft.com/office/drawing/2014/main" id="{D50CEEE6-EBFD-49F8-9DB9-55BB6850D926}"/>
                </a:ext>
              </a:extLst>
            </p:cNvPr>
            <p:cNvSpPr/>
            <p:nvPr/>
          </p:nvSpPr>
          <p:spPr>
            <a:xfrm>
              <a:off x="8516874" y="3431286"/>
              <a:ext cx="353079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szkodliwe produkty spalania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2234">
              <a:extLst>
                <a:ext uri="{FF2B5EF4-FFF2-40B4-BE49-F238E27FC236}">
                  <a16:creationId xmlns:a16="http://schemas.microsoft.com/office/drawing/2014/main" id="{1D165AE4-8065-4338-B2FD-8A1F8EEFDBA0}"/>
                </a:ext>
              </a:extLst>
            </p:cNvPr>
            <p:cNvSpPr/>
            <p:nvPr/>
          </p:nvSpPr>
          <p:spPr>
            <a:xfrm>
              <a:off x="8516874" y="3705606"/>
              <a:ext cx="216839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odprowadzane są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2235">
              <a:extLst>
                <a:ext uri="{FF2B5EF4-FFF2-40B4-BE49-F238E27FC236}">
                  <a16:creationId xmlns:a16="http://schemas.microsoft.com/office/drawing/2014/main" id="{57247329-048F-40DC-B449-14CDFCB96A28}"/>
                </a:ext>
              </a:extLst>
            </p:cNvPr>
            <p:cNvSpPr/>
            <p:nvPr/>
          </p:nvSpPr>
          <p:spPr>
            <a:xfrm>
              <a:off x="8516874" y="3979926"/>
              <a:ext cx="170352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 atmosfery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2236">
              <a:extLst>
                <a:ext uri="{FF2B5EF4-FFF2-40B4-BE49-F238E27FC236}">
                  <a16:creationId xmlns:a16="http://schemas.microsoft.com/office/drawing/2014/main" id="{40D80892-F623-47FB-B8E8-886846CB9234}"/>
                </a:ext>
              </a:extLst>
            </p:cNvPr>
            <p:cNvSpPr/>
            <p:nvPr/>
          </p:nvSpPr>
          <p:spPr>
            <a:xfrm>
              <a:off x="9798812" y="3979926"/>
              <a:ext cx="124534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emitorem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2237">
              <a:extLst>
                <a:ext uri="{FF2B5EF4-FFF2-40B4-BE49-F238E27FC236}">
                  <a16:creationId xmlns:a16="http://schemas.microsoft.com/office/drawing/2014/main" id="{7F2D4DD0-BF0A-4C33-A14E-2480AD9F9A5A}"/>
                </a:ext>
              </a:extLst>
            </p:cNvPr>
            <p:cNvSpPr/>
            <p:nvPr/>
          </p:nvSpPr>
          <p:spPr>
            <a:xfrm>
              <a:off x="8516874" y="4254246"/>
              <a:ext cx="387344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 wysokości mniejszej niż 40 m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60448">
              <a:extLst>
                <a:ext uri="{FF2B5EF4-FFF2-40B4-BE49-F238E27FC236}">
                  <a16:creationId xmlns:a16="http://schemas.microsoft.com/office/drawing/2014/main" id="{61E4C844-6EA7-41A2-A823-5346330C396E}"/>
                </a:ext>
              </a:extLst>
            </p:cNvPr>
            <p:cNvSpPr/>
            <p:nvPr/>
          </p:nvSpPr>
          <p:spPr>
            <a:xfrm>
              <a:off x="8424672" y="464820"/>
              <a:ext cx="3240786" cy="1838706"/>
            </a:xfrm>
            <a:custGeom>
              <a:avLst/>
              <a:gdLst/>
              <a:ahLst/>
              <a:cxnLst/>
              <a:rect l="0" t="0" r="0" b="0"/>
              <a:pathLst>
                <a:path w="3240786" h="1838706">
                  <a:moveTo>
                    <a:pt x="0" y="0"/>
                  </a:moveTo>
                  <a:lnTo>
                    <a:pt x="3240786" y="0"/>
                  </a:lnTo>
                  <a:lnTo>
                    <a:pt x="3240786" y="1838706"/>
                  </a:lnTo>
                  <a:lnTo>
                    <a:pt x="0" y="183870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AD4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Rectangle 2239">
              <a:extLst>
                <a:ext uri="{FF2B5EF4-FFF2-40B4-BE49-F238E27FC236}">
                  <a16:creationId xmlns:a16="http://schemas.microsoft.com/office/drawing/2014/main" id="{20A6E10B-1EB0-457A-9D62-C1D210F239B4}"/>
                </a:ext>
              </a:extLst>
            </p:cNvPr>
            <p:cNvSpPr/>
            <p:nvPr/>
          </p:nvSpPr>
          <p:spPr>
            <a:xfrm>
              <a:off x="8516874" y="741426"/>
              <a:ext cx="203462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Wysoka emisja: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2240">
              <a:extLst>
                <a:ext uri="{FF2B5EF4-FFF2-40B4-BE49-F238E27FC236}">
                  <a16:creationId xmlns:a16="http://schemas.microsoft.com/office/drawing/2014/main" id="{214938BB-86EE-4F7B-B34E-BD534787D70B}"/>
                </a:ext>
              </a:extLst>
            </p:cNvPr>
            <p:cNvSpPr/>
            <p:nvPr/>
          </p:nvSpPr>
          <p:spPr>
            <a:xfrm>
              <a:off x="8516874" y="1015746"/>
              <a:ext cx="353079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szkodliwe produkty spalania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2241">
              <a:extLst>
                <a:ext uri="{FF2B5EF4-FFF2-40B4-BE49-F238E27FC236}">
                  <a16:creationId xmlns:a16="http://schemas.microsoft.com/office/drawing/2014/main" id="{7A278FF1-C4D3-400C-BFE4-124A030D082B}"/>
                </a:ext>
              </a:extLst>
            </p:cNvPr>
            <p:cNvSpPr/>
            <p:nvPr/>
          </p:nvSpPr>
          <p:spPr>
            <a:xfrm>
              <a:off x="8516874" y="1290066"/>
              <a:ext cx="216839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odprowadzane są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242">
              <a:extLst>
                <a:ext uri="{FF2B5EF4-FFF2-40B4-BE49-F238E27FC236}">
                  <a16:creationId xmlns:a16="http://schemas.microsoft.com/office/drawing/2014/main" id="{0521927A-F98B-4F2C-B887-74850FC27DC6}"/>
                </a:ext>
              </a:extLst>
            </p:cNvPr>
            <p:cNvSpPr/>
            <p:nvPr/>
          </p:nvSpPr>
          <p:spPr>
            <a:xfrm>
              <a:off x="8516874" y="1564386"/>
              <a:ext cx="170352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 atmosfery 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2243">
              <a:extLst>
                <a:ext uri="{FF2B5EF4-FFF2-40B4-BE49-F238E27FC236}">
                  <a16:creationId xmlns:a16="http://schemas.microsoft.com/office/drawing/2014/main" id="{37EFD2EB-0C59-490B-9AA7-B031D7F3B674}"/>
                </a:ext>
              </a:extLst>
            </p:cNvPr>
            <p:cNvSpPr/>
            <p:nvPr/>
          </p:nvSpPr>
          <p:spPr>
            <a:xfrm>
              <a:off x="9798812" y="1564386"/>
              <a:ext cx="124534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emitorem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2244">
              <a:extLst>
                <a:ext uri="{FF2B5EF4-FFF2-40B4-BE49-F238E27FC236}">
                  <a16:creationId xmlns:a16="http://schemas.microsoft.com/office/drawing/2014/main" id="{C6605200-27BA-4125-8C04-B7F53EED7345}"/>
                </a:ext>
              </a:extLst>
            </p:cNvPr>
            <p:cNvSpPr/>
            <p:nvPr/>
          </p:nvSpPr>
          <p:spPr>
            <a:xfrm>
              <a:off x="8516874" y="1838706"/>
              <a:ext cx="151015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 wysokości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2245">
              <a:extLst>
                <a:ext uri="{FF2B5EF4-FFF2-40B4-BE49-F238E27FC236}">
                  <a16:creationId xmlns:a16="http://schemas.microsoft.com/office/drawing/2014/main" id="{F3457E90-7E62-4229-8BFB-03A7EADBB69B}"/>
                </a:ext>
              </a:extLst>
            </p:cNvPr>
            <p:cNvSpPr/>
            <p:nvPr/>
          </p:nvSpPr>
          <p:spPr>
            <a:xfrm>
              <a:off x="9701276" y="1838706"/>
              <a:ext cx="80357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ponad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56976">
              <a:extLst>
                <a:ext uri="{FF2B5EF4-FFF2-40B4-BE49-F238E27FC236}">
                  <a16:creationId xmlns:a16="http://schemas.microsoft.com/office/drawing/2014/main" id="{2E2DF2FD-3D37-45A9-BBF0-C942AA933BE9}"/>
                </a:ext>
              </a:extLst>
            </p:cNvPr>
            <p:cNvSpPr/>
            <p:nvPr/>
          </p:nvSpPr>
          <p:spPr>
            <a:xfrm>
              <a:off x="10355834" y="1838706"/>
              <a:ext cx="30829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56977">
              <a:extLst>
                <a:ext uri="{FF2B5EF4-FFF2-40B4-BE49-F238E27FC236}">
                  <a16:creationId xmlns:a16="http://schemas.microsoft.com/office/drawing/2014/main" id="{8A1FCB9E-366E-479F-AEE7-08C9E447710F}"/>
                </a:ext>
              </a:extLst>
            </p:cNvPr>
            <p:cNvSpPr/>
            <p:nvPr/>
          </p:nvSpPr>
          <p:spPr>
            <a:xfrm>
              <a:off x="10587634" y="1838706"/>
              <a:ext cx="31650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m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3" name="Picture 59269">
              <a:extLst>
                <a:ext uri="{FF2B5EF4-FFF2-40B4-BE49-F238E27FC236}">
                  <a16:creationId xmlns:a16="http://schemas.microsoft.com/office/drawing/2014/main" id="{7DB2512D-55CC-44D3-BBA9-10B49BA779F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3047" y="4946396"/>
              <a:ext cx="6321553" cy="856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55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246F54-F8FC-4C32-8692-B04286B9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3" y="594804"/>
            <a:ext cx="3564530" cy="49730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F37012C-0243-43C5-B7D8-B27121099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56" y="594804"/>
            <a:ext cx="6890112" cy="11835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286C7B-A29B-47AA-9218-552597EA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56" y="2679896"/>
            <a:ext cx="6890112" cy="121016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9E11929-C04B-4749-BEAF-93E6C64C4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91" y="4604503"/>
            <a:ext cx="6841877" cy="115526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4C7551-E7D6-4232-AFD0-A07352B9142B}"/>
              </a:ext>
            </a:extLst>
          </p:cNvPr>
          <p:cNvSpPr txBox="1"/>
          <p:nvPr/>
        </p:nvSpPr>
        <p:spPr>
          <a:xfrm>
            <a:off x="4871474" y="863391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0" i="0" u="none" strike="noStrike" baseline="0" dirty="0">
                <a:latin typeface="Calibri" panose="020F0502020204030204" pitchFamily="34" charset="0"/>
              </a:rPr>
              <a:t>Data: zgodnie z wnioskiem i do maksymalnie </a:t>
            </a:r>
            <a:r>
              <a:rPr lang="pl-PL" sz="1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6 miesięcy 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przed złożeniem wniosku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983C72-078E-4BC9-B54A-D1F82510478C}"/>
              </a:ext>
            </a:extLst>
          </p:cNvPr>
          <p:cNvSpPr txBox="1"/>
          <p:nvPr/>
        </p:nvSpPr>
        <p:spPr>
          <a:xfrm>
            <a:off x="4727360" y="2696380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0" i="0" u="none" strike="noStrike" baseline="0" dirty="0">
                <a:latin typeface="Calibri" panose="020F0502020204030204" pitchFamily="34" charset="0"/>
              </a:rPr>
              <a:t>Informacja o dokonaniu płatności: </a:t>
            </a:r>
            <a:r>
              <a:rPr lang="pl-PL" sz="1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przelew  -potwierdzenie przelewu, gotówka -KP, „zapłacono gotówką”, „zapłacono”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57C2E16-2619-470D-90C5-4488E7E3ACCD}"/>
              </a:ext>
            </a:extLst>
          </p:cNvPr>
          <p:cNvSpPr txBox="1"/>
          <p:nvPr/>
        </p:nvSpPr>
        <p:spPr>
          <a:xfrm>
            <a:off x="4871474" y="4997471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Calibri" panose="020F0502020204030204" pitchFamily="34" charset="0"/>
              </a:rPr>
              <a:t>W</a:t>
            </a:r>
            <a:r>
              <a:rPr lang="pl-PL" sz="1800" b="1" i="0" u="none" strike="noStrike" baseline="0" dirty="0">
                <a:latin typeface="Calibri" panose="020F0502020204030204" pitchFamily="34" charset="0"/>
              </a:rPr>
              <a:t>ystawiona na Beneficjenta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00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DB68E0-57F2-4F34-A9A6-42135CAC9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4" y="941033"/>
            <a:ext cx="3094013" cy="43166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1DA4B67-57A3-49E6-8C01-EC334551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14" y="1836643"/>
            <a:ext cx="5176781" cy="2264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4063D6C-674D-4F4E-BCBC-8CECBE63E74F}"/>
              </a:ext>
            </a:extLst>
          </p:cNvPr>
          <p:cNvSpPr txBox="1"/>
          <p:nvPr/>
        </p:nvSpPr>
        <p:spPr>
          <a:xfrm>
            <a:off x="4164704" y="1953401"/>
            <a:ext cx="68579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treści lub w ramach dołączonych specyfikacji</a:t>
            </a:r>
          </a:p>
          <a:p>
            <a:pPr algn="ctr"/>
            <a:r>
              <a:rPr lang="pl-PL" dirty="0"/>
              <a:t>powinny zawierać dane identyfikujące</a:t>
            </a:r>
          </a:p>
          <a:p>
            <a:pPr algn="ctr"/>
            <a:r>
              <a:rPr lang="pl-PL" dirty="0"/>
              <a:t>zakupione i zamontowane urządzenia,</a:t>
            </a:r>
          </a:p>
          <a:p>
            <a:pPr algn="ctr"/>
            <a:r>
              <a:rPr lang="pl-PL" dirty="0"/>
              <a:t>materiały, wyroby (producent, nazwa, model), a</a:t>
            </a:r>
          </a:p>
          <a:p>
            <a:pPr algn="ctr"/>
            <a:r>
              <a:rPr lang="pl-PL" dirty="0"/>
              <a:t>przez to umożliwiać jednoznaczne odniesienie</a:t>
            </a:r>
          </a:p>
          <a:p>
            <a:pPr algn="ctr"/>
            <a:r>
              <a:rPr lang="pl-PL" dirty="0"/>
              <a:t>się do ich certyfikatów/świadectw, kart</a:t>
            </a:r>
          </a:p>
          <a:p>
            <a:pPr algn="ctr"/>
            <a:r>
              <a:rPr lang="pl-PL" dirty="0"/>
              <a:t>produktu oraz etykiet energetycznych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BFFEEEBB-70DA-4D97-9D6E-74D34170B51B}"/>
              </a:ext>
            </a:extLst>
          </p:cNvPr>
          <p:cNvCxnSpPr/>
          <p:nvPr/>
        </p:nvCxnSpPr>
        <p:spPr>
          <a:xfrm>
            <a:off x="2734322" y="2716567"/>
            <a:ext cx="2663301" cy="9765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9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5F171A-037E-43BF-A978-91066EF3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20" y="877360"/>
            <a:ext cx="4551680" cy="35763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A9C4381-26DB-4464-8552-B26B59A4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78" y="2352336"/>
            <a:ext cx="186944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A1BCD22-F06B-4DFF-9A4E-2317AB489F55}"/>
              </a:ext>
            </a:extLst>
          </p:cNvPr>
          <p:cNvSpPr txBox="1"/>
          <p:nvPr/>
        </p:nvSpPr>
        <p:spPr>
          <a:xfrm>
            <a:off x="843378" y="255574"/>
            <a:ext cx="8402714" cy="5473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Kontrole i okres trwałości</a:t>
            </a:r>
          </a:p>
          <a:p>
            <a:pPr>
              <a:lnSpc>
                <a:spcPct val="150000"/>
              </a:lnSpc>
            </a:pPr>
            <a:endParaRPr lang="pl-PL" sz="2400" b="0" i="0" u="none" strike="noStrike" baseline="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NFOŚiGW/</a:t>
            </a:r>
            <a:r>
              <a:rPr lang="pl-PL" sz="1800" b="0" i="0" u="none" strike="noStrike" baseline="0" dirty="0" err="1">
                <a:latin typeface="Calibri" panose="020F0502020204030204" pitchFamily="34" charset="0"/>
              </a:rPr>
              <a:t>WFOŚiGW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 może dokonać kontroli przedsięwzięć samodzielnie lub poprzez podmioty zewnętrzne od daty złożenia wniosku o dofinansowanie, w trakcie realizacji oraz w okresie trwałości.</a:t>
            </a:r>
          </a:p>
          <a:p>
            <a:pPr>
              <a:lnSpc>
                <a:spcPct val="150000"/>
              </a:lnSpc>
            </a:pPr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pl-PL" sz="18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Okres trwałości wynosi 5 lat od daty zakończenia przedsięwzięcia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. W okresie trwałości Beneficjent nie może zmienić przeznaczenia budynku/lokalu z mieszkalnego na inny, nie może zdemontować urządzeń, instalacji oraz wyrobów budowlanych zakupionych i zainstalowanych w trakcie realizacji przedsięwzięcia, a także nie może zainstalować dodatkowych źródeł  ciepła, niespełniających warunków Programu i wymagań technicznych określonych w załączniku nr2 do Programu.</a:t>
            </a:r>
          </a:p>
        </p:txBody>
      </p:sp>
    </p:spTree>
    <p:extLst>
      <p:ext uri="{BB962C8B-B14F-4D97-AF65-F5344CB8AC3E}">
        <p14:creationId xmlns:p14="http://schemas.microsoft.com/office/powerpoint/2010/main" val="2447538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8A92345-3A09-4C41-A1ED-05836DAB6C86}"/>
              </a:ext>
            </a:extLst>
          </p:cNvPr>
          <p:cNvSpPr txBox="1"/>
          <p:nvPr/>
        </p:nvSpPr>
        <p:spPr>
          <a:xfrm>
            <a:off x="1353845" y="1428672"/>
            <a:ext cx="6098958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KALKULATORDOTACJI</a:t>
            </a:r>
            <a:endParaRPr lang="pl-PL" sz="12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l-PL" sz="20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Kalkulator dotacji -Program Czyste Powietrze</a:t>
            </a:r>
          </a:p>
          <a:p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pl-PL" sz="2000" u="sng" dirty="0">
                <a:solidFill>
                  <a:schemeClr val="accent1"/>
                </a:solidFill>
                <a:latin typeface="Calibri" panose="020F0502020204030204" pitchFamily="34" charset="0"/>
              </a:rPr>
              <a:t>www.czystepowietrze.gov.pl/kalkulator-dotacji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endParaRPr lang="pl-PL" sz="20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sz="20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l-PL" sz="1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KALKULATORGRUBOŚCIIZOLACJI</a:t>
            </a:r>
            <a:endParaRPr lang="pl-PL" sz="12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l-PL" sz="20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Kalkulator grubości izolacji (</a:t>
            </a:r>
            <a:r>
              <a:rPr lang="pl-PL" sz="20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www.kalkulatorczystepowietrze.kape.gov.pl</a:t>
            </a:r>
            <a:r>
              <a:rPr lang="pl-PL" sz="20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endParaRPr lang="pl-PL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sz="20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pl-PL" sz="12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CZYSTEURZĄDZENIA</a:t>
            </a:r>
            <a:endParaRPr lang="pl-PL" sz="1200" b="0" i="0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l-PL" sz="20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Czyste Urządzenia (</a:t>
            </a:r>
            <a:r>
              <a:rPr lang="pl-PL" sz="2000" b="0" i="0" u="sng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www.czyste-urzadzenia.ios.edu.pl</a:t>
            </a:r>
            <a:r>
              <a:rPr lang="pl-PL" sz="20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45B391-65B0-443A-AEAF-B57885F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196887"/>
            <a:ext cx="12070080" cy="9245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5922617-E90A-43B1-84D5-F5F37DE04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47" y="1477757"/>
            <a:ext cx="4804297" cy="12298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90AAF2C-404D-4F68-BFC5-7EB213F3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04" y="3986457"/>
            <a:ext cx="11684591" cy="7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D9180FD-053B-475E-95CD-92FFA63A93C8}"/>
              </a:ext>
            </a:extLst>
          </p:cNvPr>
          <p:cNvSpPr txBox="1"/>
          <p:nvPr/>
        </p:nvSpPr>
        <p:spPr>
          <a:xfrm>
            <a:off x="94695" y="81627"/>
            <a:ext cx="1200261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WAŻNE INFORMACJE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cz.1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Jeśli przedsięwzięcie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nie obejmuje wymiany źródła ciepła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to źródło ciepła na paliwo stałe znajdujące się w takim budynku/lokalu musi spełniać wymóg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 najmniej 5 klasy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według normy przenoszącej normę europejską EN 303:5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Dofinansowanie także na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rozpoczęte inwestycje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Możliwe jest rozpoczęcie inwestycji do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miesięcy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przed złożeniem wniosku o dofinansowanie. Koszty poniesione wcześniej, a także przed datą wskazaną w ogłoszeniu o naborze uznawane są za niekwalifikowane (wcześniej najpierw należało złożyć wniosek, dopiero potem ponosić koszty)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Maksymalny termin zakończenia realizacji przedsięwzięcia: nie później niż 30 miesięcy (nie później niż 24 miesiące po podpisaniu umowy o dofinansowanie)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pl-PL" sz="1800" b="0" i="0" u="none" strike="noStrike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68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23CDC06-BA00-4CF4-B7BE-A0B11552BB8F}"/>
              </a:ext>
            </a:extLst>
          </p:cNvPr>
          <p:cNvSpPr txBox="1"/>
          <p:nvPr/>
        </p:nvSpPr>
        <p:spPr>
          <a:xfrm>
            <a:off x="301841" y="153399"/>
            <a:ext cx="918838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WAŻNE INFORMACJE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cz.2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Kwalifikowane są koszty związane ze źródłem ciepła, w przypadku jego instalacji na potrzeby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ogrzewania lub ogrzewania i ciepłej wody użytkowej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W Programie nie kwalifikuje się kosztów źródeł ciepła zainstalowanych wyłącznie do wytwarzania ciepłej wody użytkowej.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 dnia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lipca 2021r.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kosztem kwalifikowanym jest zakup/montaż kotła na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pellet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drzewny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automatycznym sposobem podawania paliwa o obniżonej emisyjności cząstek stałych o wartości nie większej niż 20mg/m3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Źródło ciepła może być zainstalowane w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budynku gospodarczym,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jeżeli służy on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wyłącznie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celów ogrzewania lub ogrzewania i c.w.u.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budynku/lokalu mieszkalnego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Budynki nowobudowane nie kwalifikują się do programu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038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3BCD57E-34F7-4330-9147-C9B3C7F7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1" y="519759"/>
            <a:ext cx="2143125" cy="214312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6FF80D8-E190-44D8-8AFA-15DCD3092513}"/>
              </a:ext>
            </a:extLst>
          </p:cNvPr>
          <p:cNvSpPr txBox="1"/>
          <p:nvPr/>
        </p:nvSpPr>
        <p:spPr>
          <a:xfrm>
            <a:off x="3170809" y="0"/>
            <a:ext cx="609895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3200" b="1" i="0" u="none" strike="noStrike" baseline="0" dirty="0">
                <a:latin typeface="Calibri" panose="020F0502020204030204" pitchFamily="34" charset="0"/>
              </a:rPr>
              <a:t>	INFOLINIA </a:t>
            </a:r>
            <a:r>
              <a:rPr lang="pl-PL" sz="3200" i="0" u="none" strike="noStrike" baseline="0" dirty="0">
                <a:latin typeface="Calibri" panose="020F0502020204030204" pitchFamily="34" charset="0"/>
              </a:rPr>
              <a:t>dla wnioskodawców</a:t>
            </a:r>
          </a:p>
          <a:p>
            <a:r>
              <a:rPr lang="pl-PL" sz="3200" b="1" i="0" u="none" strike="noStrike" baseline="0" dirty="0">
                <a:latin typeface="Arial" panose="020B0604020202020204" pitchFamily="34" charset="0"/>
              </a:rPr>
              <a:t>			(22) 340 40 80</a:t>
            </a:r>
          </a:p>
          <a:p>
            <a:endParaRPr lang="pl-PL" sz="3200" b="1" i="0" u="none" strike="noStrike" baseline="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</a:rPr>
              <a:t>www.czystepowietrze.gov.pl</a:t>
            </a:r>
          </a:p>
          <a:p>
            <a:pPr algn="ctr">
              <a:lnSpc>
                <a:spcPct val="150000"/>
              </a:lnSpc>
            </a:pPr>
            <a:r>
              <a:rPr lang="pl-PL" b="0" i="0" u="none" strike="noStrike" baseline="0" dirty="0">
                <a:latin typeface="Arial" panose="020B0604020202020204" pitchFamily="34" charset="0"/>
              </a:rPr>
              <a:t>www.czystepowietrze.gov.pl/pytania-i-odpowiedzi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</a:rPr>
              <a:t>wfosigw.pl/czyste-powietrze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</a:rPr>
              <a:t>wfosigw.pl/czyste-powietrze/pytania-i-odpowiedzi</a:t>
            </a:r>
            <a:endParaRPr lang="pl-PL" sz="1800" b="0" i="0" u="none" strike="noStrike" baseline="0" dirty="0">
              <a:latin typeface="Arial" panose="020B0604020202020204" pitchFamily="34" charset="0"/>
            </a:endParaRPr>
          </a:p>
          <a:p>
            <a:endParaRPr lang="pl-PL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0C8FFCA-7A7B-484F-8937-CABD1E5D9629}"/>
              </a:ext>
            </a:extLst>
          </p:cNvPr>
          <p:cNvSpPr txBox="1"/>
          <p:nvPr/>
        </p:nvSpPr>
        <p:spPr>
          <a:xfrm>
            <a:off x="479394" y="3966748"/>
            <a:ext cx="96411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u="sng" dirty="0"/>
              <a:t>Punkt informacyjno-konsultacyjny</a:t>
            </a:r>
            <a:r>
              <a:rPr lang="pl-PL" dirty="0"/>
              <a:t>: </a:t>
            </a:r>
          </a:p>
          <a:p>
            <a:endParaRPr lang="pl-PL" dirty="0"/>
          </a:p>
          <a:p>
            <a:pPr algn="ctr"/>
            <a:r>
              <a:rPr lang="pl-PL" dirty="0"/>
              <a:t>Urząd Gminy Radziejowice, ul. Kubickiego 8</a:t>
            </a:r>
          </a:p>
          <a:p>
            <a:pPr algn="ctr"/>
            <a:r>
              <a:rPr lang="pl-PL" dirty="0">
                <a:solidFill>
                  <a:srgbClr val="FF0000"/>
                </a:solidFill>
              </a:rPr>
              <a:t>czystepowietrze@radziejowice.pl</a:t>
            </a:r>
          </a:p>
          <a:p>
            <a:pPr algn="ctr"/>
            <a:r>
              <a:rPr lang="pl-PL" dirty="0"/>
              <a:t>Tel. (46) 854-30-26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89F4815-0059-46C4-8442-2C2D3C41AA77}"/>
              </a:ext>
            </a:extLst>
          </p:cNvPr>
          <p:cNvSpPr txBox="1"/>
          <p:nvPr/>
        </p:nvSpPr>
        <p:spPr>
          <a:xfrm>
            <a:off x="2051066" y="5831749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Dziękujemy za uwagę </a:t>
            </a:r>
            <a:r>
              <a:rPr lang="pl-PL" sz="36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pl-P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696">
            <a:extLst>
              <a:ext uri="{FF2B5EF4-FFF2-40B4-BE49-F238E27FC236}">
                <a16:creationId xmlns:a16="http://schemas.microsoft.com/office/drawing/2014/main" id="{B7911992-5D48-44C7-A656-C626EE0FB83D}"/>
              </a:ext>
            </a:extLst>
          </p:cNvPr>
          <p:cNvGrpSpPr/>
          <p:nvPr/>
        </p:nvGrpSpPr>
        <p:grpSpPr>
          <a:xfrm>
            <a:off x="1183640" y="117475"/>
            <a:ext cx="9824720" cy="6623050"/>
            <a:chOff x="0" y="0"/>
            <a:chExt cx="9825227" cy="6623304"/>
          </a:xfrm>
        </p:grpSpPr>
        <p:pic>
          <p:nvPicPr>
            <p:cNvPr id="3" name="Picture 2255">
              <a:extLst>
                <a:ext uri="{FF2B5EF4-FFF2-40B4-BE49-F238E27FC236}">
                  <a16:creationId xmlns:a16="http://schemas.microsoft.com/office/drawing/2014/main" id="{24DED835-11A2-4A58-BDA3-DD372EC219B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9016" y="0"/>
              <a:ext cx="9316211" cy="5903214"/>
            </a:xfrm>
            <a:prstGeom prst="rect">
              <a:avLst/>
            </a:prstGeom>
          </p:spPr>
        </p:pic>
        <p:sp>
          <p:nvSpPr>
            <p:cNvPr id="4" name="Rectangle 2256">
              <a:extLst>
                <a:ext uri="{FF2B5EF4-FFF2-40B4-BE49-F238E27FC236}">
                  <a16:creationId xmlns:a16="http://schemas.microsoft.com/office/drawing/2014/main" id="{172A9D39-74C0-42BE-BA63-7721AE87DC31}"/>
                </a:ext>
              </a:extLst>
            </p:cNvPr>
            <p:cNvSpPr/>
            <p:nvPr/>
          </p:nvSpPr>
          <p:spPr>
            <a:xfrm>
              <a:off x="0" y="239205"/>
              <a:ext cx="6268181" cy="5501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32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Skutki smogu i niskiej emisji</a:t>
              </a:r>
              <a:endParaRPr lang="pl-PL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" name="Picture 2258">
              <a:extLst>
                <a:ext uri="{FF2B5EF4-FFF2-40B4-BE49-F238E27FC236}">
                  <a16:creationId xmlns:a16="http://schemas.microsoft.com/office/drawing/2014/main" id="{3EBF8118-B166-4B2E-97BA-2CC97CDA187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50492" y="5903214"/>
              <a:ext cx="5184649" cy="72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01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E95F1EA-AFD5-4197-A033-69C6C60EFC44}"/>
              </a:ext>
            </a:extLst>
          </p:cNvPr>
          <p:cNvSpPr txBox="1"/>
          <p:nvPr/>
        </p:nvSpPr>
        <p:spPr>
          <a:xfrm>
            <a:off x="2923713" y="356507"/>
            <a:ext cx="1194046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sng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Przestań się truć!</a:t>
            </a:r>
          </a:p>
          <a:p>
            <a:endParaRPr lang="pl-PL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9C46B3A-2CD5-47B5-8C25-587FB7F6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7" y="949206"/>
            <a:ext cx="8201489" cy="53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6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AF1A53-E8F2-490A-A609-2097CB6B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45" y="980800"/>
            <a:ext cx="6481881" cy="563306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B82CBEA-495F-4EE1-A103-5C161BE8FC86}"/>
              </a:ext>
            </a:extLst>
          </p:cNvPr>
          <p:cNvSpPr txBox="1"/>
          <p:nvPr/>
        </p:nvSpPr>
        <p:spPr>
          <a:xfrm>
            <a:off x="2405109" y="176651"/>
            <a:ext cx="738178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32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Skutki smogu i niskiej emisji:</a:t>
            </a:r>
          </a:p>
          <a:p>
            <a:endParaRPr lang="pl-P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1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ED40B90-4909-409A-B107-887E13677FEA}"/>
              </a:ext>
            </a:extLst>
          </p:cNvPr>
          <p:cNvSpPr txBox="1"/>
          <p:nvPr/>
        </p:nvSpPr>
        <p:spPr>
          <a:xfrm>
            <a:off x="701334" y="805078"/>
            <a:ext cx="1094616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O PROGRAMIE „CZYSTE POWIETRZE”</a:t>
            </a:r>
          </a:p>
          <a:p>
            <a:pPr algn="ctr"/>
            <a:endParaRPr lang="pl-P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1400" dirty="0"/>
              <a:t>„Czyste Powietrze” to kompleksowy program, którego celem jest poprawa jakości powietrza oraz zmniejszenie emisji gazów cieplarnianych poprzez wymianę źródeł ciepła i poprawę efektywności energetycznej budynków mieszkalnych jednorodzinnych. </a:t>
            </a:r>
          </a:p>
          <a:p>
            <a:pPr algn="ctr"/>
            <a:r>
              <a:rPr lang="pl-PL" sz="1400" dirty="0"/>
              <a:t>Narzędziem w osiągnięciu celu jest </a:t>
            </a:r>
            <a:r>
              <a:rPr lang="pl-PL" sz="1400" b="1" u="sng" dirty="0">
                <a:solidFill>
                  <a:schemeClr val="accent1">
                    <a:lumMod val="75000"/>
                  </a:schemeClr>
                </a:solidFill>
              </a:rPr>
              <a:t>dofinansowanie</a:t>
            </a:r>
            <a:r>
              <a:rPr lang="pl-PL" sz="1400" dirty="0"/>
              <a:t> przedsięwzięć realizowanych przez beneficjentów uprawnionych do </a:t>
            </a:r>
            <a:r>
              <a:rPr lang="pl-PL" sz="1400" b="1" u="sng" dirty="0">
                <a:solidFill>
                  <a:srgbClr val="C00000"/>
                </a:solidFill>
              </a:rPr>
              <a:t>podstawowego poziomu dofinansowania </a:t>
            </a:r>
            <a:r>
              <a:rPr lang="pl-PL" sz="1400" dirty="0"/>
              <a:t>oraz beneficjentów uprawnionych do </a:t>
            </a:r>
            <a:r>
              <a:rPr lang="pl-PL" sz="1400" b="1" u="sng" dirty="0">
                <a:solidFill>
                  <a:srgbClr val="C00000"/>
                </a:solidFill>
              </a:rPr>
              <a:t>podwyższonego poziomu dofinansowania</a:t>
            </a:r>
            <a:r>
              <a:rPr lang="pl-PL" sz="1400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pl-PL" sz="1400" dirty="0"/>
          </a:p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Program skierowany jest do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osób fizycznych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, które są: </a:t>
            </a:r>
          </a:p>
          <a:p>
            <a:r>
              <a:rPr lang="pl-PL" sz="1400" b="1" u="sng" dirty="0">
                <a:solidFill>
                  <a:schemeClr val="accent1">
                    <a:lumMod val="75000"/>
                  </a:schemeClr>
                </a:solidFill>
              </a:rPr>
              <a:t>właścicielami/współwłaścicielami </a:t>
            </a:r>
            <a:r>
              <a:rPr lang="pl-PL" sz="1400" dirty="0"/>
              <a:t>budynku mieszkalnego jednorodzinnego lub wydzielonego w takim budynku lokalu mieszkalnego z wyodrębnioną księgą wieczystą.</a:t>
            </a:r>
          </a:p>
          <a:p>
            <a:endParaRPr lang="pl-PL" sz="1400" dirty="0"/>
          </a:p>
          <a:p>
            <a:r>
              <a:rPr lang="pl-PL" sz="1600" dirty="0"/>
              <a:t>Program obejmuje </a:t>
            </a:r>
            <a:r>
              <a:rPr lang="pl-PL" sz="1600" b="1" dirty="0">
                <a:solidFill>
                  <a:srgbClr val="C00000"/>
                </a:solidFill>
              </a:rPr>
              <a:t>DWIE GRUPY </a:t>
            </a:r>
            <a:r>
              <a:rPr lang="pl-PL" sz="1600" dirty="0"/>
              <a:t>beneficjentów: </a:t>
            </a:r>
          </a:p>
          <a:p>
            <a:r>
              <a:rPr lang="pl-PL" sz="1600" b="1" dirty="0">
                <a:solidFill>
                  <a:srgbClr val="C00000"/>
                </a:solidFill>
              </a:rPr>
              <a:t>I</a:t>
            </a:r>
            <a:r>
              <a:rPr lang="pl-PL" sz="1600" dirty="0"/>
              <a:t>	uprawnionych do </a:t>
            </a:r>
            <a:r>
              <a:rPr lang="pl-PL" sz="1600" dirty="0">
                <a:solidFill>
                  <a:srgbClr val="C00000"/>
                </a:solidFill>
              </a:rPr>
              <a:t>podstawowego</a:t>
            </a:r>
            <a:r>
              <a:rPr lang="pl-PL" sz="1600" dirty="0"/>
              <a:t> poziomu dofinansowania - osoby, których </a:t>
            </a:r>
            <a:r>
              <a:rPr lang="pl-PL" sz="1600" dirty="0">
                <a:solidFill>
                  <a:srgbClr val="C00000"/>
                </a:solidFill>
              </a:rPr>
              <a:t>roczny dochód nie przekracza       	</a:t>
            </a:r>
            <a:r>
              <a:rPr lang="pl-PL" sz="1600" b="1" dirty="0">
                <a:solidFill>
                  <a:srgbClr val="C00000"/>
                </a:solidFill>
              </a:rPr>
              <a:t>100 000 zł </a:t>
            </a:r>
          </a:p>
          <a:p>
            <a:endParaRPr lang="pl-PL" sz="1600" b="1" dirty="0">
              <a:solidFill>
                <a:srgbClr val="C00000"/>
              </a:solidFill>
            </a:endParaRPr>
          </a:p>
          <a:p>
            <a:r>
              <a:rPr lang="pl-PL" sz="1600" b="1" dirty="0">
                <a:solidFill>
                  <a:srgbClr val="C00000"/>
                </a:solidFill>
              </a:rPr>
              <a:t>II	</a:t>
            </a:r>
            <a:r>
              <a:rPr lang="pl-PL" sz="1600" dirty="0"/>
              <a:t>uprawnionych do </a:t>
            </a:r>
            <a:r>
              <a:rPr lang="pl-PL" sz="1600" dirty="0">
                <a:solidFill>
                  <a:srgbClr val="C00000"/>
                </a:solidFill>
              </a:rPr>
              <a:t>podwyższonego</a:t>
            </a:r>
            <a:r>
              <a:rPr lang="pl-PL" sz="1600" dirty="0"/>
              <a:t> poziomu dofinansowania - osoby, których </a:t>
            </a:r>
            <a:r>
              <a:rPr lang="pl-PL" sz="1600" dirty="0">
                <a:solidFill>
                  <a:srgbClr val="C00000"/>
                </a:solidFill>
              </a:rPr>
              <a:t>przeciętny średni miesięczny dochód na 	osobę </a:t>
            </a:r>
            <a:r>
              <a:rPr lang="pl-PL" sz="1600" dirty="0"/>
              <a:t>w gospodarstwie domowym nie 	przekracza:</a:t>
            </a:r>
          </a:p>
          <a:p>
            <a:r>
              <a:rPr lang="pl-PL" sz="1600" b="1" dirty="0">
                <a:solidFill>
                  <a:srgbClr val="C00000"/>
                </a:solidFill>
              </a:rPr>
              <a:t>	1.564,00 zł – w gospodarstwie wieloosobowym</a:t>
            </a:r>
          </a:p>
          <a:p>
            <a:r>
              <a:rPr lang="pl-PL" sz="1600" b="1" dirty="0">
                <a:solidFill>
                  <a:srgbClr val="C00000"/>
                </a:solidFill>
              </a:rPr>
              <a:t>	2.189,00 zł – w gospodarstwie jednoosobowym</a:t>
            </a:r>
          </a:p>
          <a:p>
            <a:pPr marL="228600" indent="-228600">
              <a:buAutoNum type="arabicPlain" startAt="2"/>
            </a:pPr>
            <a:endParaRPr lang="pl-PL" sz="1400" b="1" dirty="0">
              <a:solidFill>
                <a:srgbClr val="C00000"/>
              </a:solidFill>
            </a:endParaRPr>
          </a:p>
          <a:p>
            <a:r>
              <a:rPr lang="pl-PL" sz="1400" dirty="0"/>
              <a:t>Osoba fizyczna, która zamierza złożyć wniosek o przyznanie </a:t>
            </a:r>
            <a:r>
              <a:rPr lang="pl-PL" sz="1400" dirty="0">
                <a:solidFill>
                  <a:srgbClr val="C00000"/>
                </a:solidFill>
              </a:rPr>
              <a:t>podwyższonego</a:t>
            </a:r>
            <a:r>
              <a:rPr lang="pl-PL" sz="1400" dirty="0"/>
              <a:t> poziomu dofinansowania, powinna uzyskać,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do dnia złożenia wniosku</a:t>
            </a:r>
            <a:r>
              <a:rPr lang="pl-PL" sz="1400" dirty="0"/>
              <a:t>, zaświadczenie o wysokości przeciętnego miesięcznego dochodu przypadającego na jednego członka jej gospodarstwa domowego (w naszym przypadku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GOPS</a:t>
            </a:r>
            <a:r>
              <a:rPr lang="pl-PL" sz="1400" dirty="0"/>
              <a:t> – „ZAŚWIADCZENIE DO CZYSTEGO POWIETRZA”)</a:t>
            </a:r>
          </a:p>
          <a:p>
            <a:endParaRPr lang="pl-PL" sz="14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1702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103494A-BD94-4A9B-A6FB-ED6A280A23EA}"/>
              </a:ext>
            </a:extLst>
          </p:cNvPr>
          <p:cNvSpPr txBox="1"/>
          <p:nvPr/>
        </p:nvSpPr>
        <p:spPr>
          <a:xfrm>
            <a:off x="399496" y="605875"/>
            <a:ext cx="929492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Rodzaje wspieranych przedsięwzięć oraz maksymalne kwoty dofinansowania dla </a:t>
            </a:r>
            <a:r>
              <a:rPr lang="pl-PL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podstawowego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poziomu dofinansowania:</a:t>
            </a:r>
          </a:p>
          <a:p>
            <a:pPr algn="ctr"/>
            <a:endParaRPr lang="pl-PL" sz="1600" dirty="0"/>
          </a:p>
          <a:p>
            <a:r>
              <a:rPr lang="pl-PL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Opcja 1</a:t>
            </a:r>
            <a:endParaRPr lang="pl-PL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Przedsięwzięcie obejmujące </a:t>
            </a:r>
            <a:r>
              <a:rPr lang="pl-PL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demontaż nieefektywnego źródła ciepła na paliwo stałe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oraz zakup i montaż </a:t>
            </a:r>
            <a:r>
              <a:rPr lang="pl-PL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pompy ciepła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typu powietrze-woda albo </a:t>
            </a:r>
            <a:r>
              <a:rPr lang="pl-PL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gruntowej pompy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ciepła do celów ogrzewania lub ogrzewania i c.w.u.</a:t>
            </a:r>
          </a:p>
          <a:p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Dodatkowo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mogą być wykonane (dopuszcza się wybór więcej niż jednego elementu z zakresu):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demontaż oraz zakup i montaż nowej instalacji centralnego ogrzewania lub c.w.u. (w tym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kolektorów słonecznych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 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mikroinstalacji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fotowoltaicznej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wentylacji mechanicznej z odzyskiem ciepła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ocieplenia przegród budowlanych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okien, drzwi zewnętrznych, drzwi/bram garażowych (zawiera również demontaż),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dokumentacja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dotycząca powyższego zakresu: audyt energetyczny (pod warunkiem wykonania ocieplenia przegród budowlanych), dokumentacja projektowa, ekspertyzy.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Kwota maksymalnej dotacji: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25 000 zł – gdy przedsięwzięcie nie obejmuje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mikroinstalacji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fotowoltaicznej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30 000 zł – dla przedsięwzięcia 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mikroinstalacją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fotowoltaiczną</a:t>
            </a:r>
          </a:p>
          <a:p>
            <a:pPr algn="ctr"/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456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79D6072-67AB-4544-851D-3CB4FD526DD5}"/>
              </a:ext>
            </a:extLst>
          </p:cNvPr>
          <p:cNvSpPr txBox="1"/>
          <p:nvPr/>
        </p:nvSpPr>
        <p:spPr>
          <a:xfrm>
            <a:off x="719092" y="612844"/>
            <a:ext cx="87933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Opcja 2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Przedsięwzięcie obejmujące </a:t>
            </a:r>
            <a:r>
              <a:rPr lang="pl-PL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demontaż nieefektywnego źródła ciepła na paliwo stałe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oraz: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innego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źródła ciepła niż wymienione w </a:t>
            </a:r>
            <a:r>
              <a:rPr lang="pl-PL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Opcji 1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celów ogrzewania lub ogrzewania i c.w.u. albo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kotłowni gazowej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rozumieniu Załącznika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programu.</a:t>
            </a:r>
          </a:p>
          <a:p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Dodatkowo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mogą być wykonane (dopuszcza się wybór więcej niż jednego elementu z zakresu): 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demontaż oraz zakup i montaż nowej instalacji centralnego ogrzewania lub c.w.u. (w tym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kolektorów słonecznych, pompy ciepła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wyłącznie do c.w.u.) 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mikroinstalacji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fotowoltaicznej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wentylacji mechanicznej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odzyskiem ciepła,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ocieplenia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przegród budowlanych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okien, drzwi zewnętrznych, drzwi/bram garażowych (zawiera również demontaż),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dokumentacja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dotycząca powyższego zakresu: audyt energetyczny (pod warunkiem wykonania ocieplenia przegród budowlanych), dokumentacja projektowa, ekspertyzy.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Kwota maksymalnej dotacji: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20 000 zł – gdy przedsięwzięcie nie obejmuje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mikroinstalacji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fotowoltaicznej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25 000 zł – dla przedsięwzięcia 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mikroinstalacją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fotowoltaiczną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1EF2282-D628-46A5-8E1D-C2857DA2A631}"/>
              </a:ext>
            </a:extLst>
          </p:cNvPr>
          <p:cNvSpPr txBox="1"/>
          <p:nvPr/>
        </p:nvSpPr>
        <p:spPr>
          <a:xfrm>
            <a:off x="958788" y="1446060"/>
            <a:ext cx="81896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Opcja 3</a:t>
            </a: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Przedsięwzięcie </a:t>
            </a:r>
            <a:r>
              <a:rPr lang="pl-PL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 obejmujące wymiany źródła ciepła na paliwo stałe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nowe źródło ciepła, a obejmujące (dopuszcza się wybór więcej niż jednego elementu z zakresu):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wentylacji mechanicznej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odzyskiem ciepła, 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zakup i montaż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ocieplenia przegród budowlanych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okien, drzwi zewnętrznych, drzwi/bram garażowych (zawiera również demontaż),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wykonanie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dokumentacji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dotyczącej powyższego zakresu: audytu energetycznego (pod warunkiem wykonania ocieplenia przegród budowlanych), dokumentacji projektowej, ekspertyz.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Kwota maksymalnej dotacji: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10 000 zł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060970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3066</TotalTime>
  <Words>1669</Words>
  <Application>Microsoft Office PowerPoint</Application>
  <PresentationFormat>Panoramiczny</PresentationFormat>
  <Paragraphs>188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Rydzewska</dc:creator>
  <cp:lastModifiedBy>Agnieszka Rydzewska</cp:lastModifiedBy>
  <cp:revision>35</cp:revision>
  <dcterms:created xsi:type="dcterms:W3CDTF">2021-07-06T11:42:50Z</dcterms:created>
  <dcterms:modified xsi:type="dcterms:W3CDTF">2021-07-19T08:11:33Z</dcterms:modified>
</cp:coreProperties>
</file>